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1" r:id="rId3"/>
    <p:sldId id="258" r:id="rId4"/>
    <p:sldId id="259" r:id="rId5"/>
    <p:sldId id="260" r:id="rId6"/>
    <p:sldId id="282" r:id="rId7"/>
    <p:sldId id="261" r:id="rId8"/>
    <p:sldId id="262" r:id="rId9"/>
    <p:sldId id="263" r:id="rId10"/>
    <p:sldId id="283" r:id="rId11"/>
    <p:sldId id="264" r:id="rId12"/>
    <p:sldId id="284" r:id="rId13"/>
    <p:sldId id="265" r:id="rId14"/>
    <p:sldId id="266" r:id="rId15"/>
    <p:sldId id="267" r:id="rId16"/>
    <p:sldId id="268" r:id="rId17"/>
    <p:sldId id="269" r:id="rId18"/>
    <p:sldId id="270" r:id="rId19"/>
    <p:sldId id="271" r:id="rId20"/>
    <p:sldId id="272" r:id="rId21"/>
    <p:sldId id="285" r:id="rId22"/>
    <p:sldId id="273" r:id="rId23"/>
    <p:sldId id="274" r:id="rId24"/>
    <p:sldId id="275" r:id="rId25"/>
    <p:sldId id="276" r:id="rId26"/>
    <p:sldId id="277" r:id="rId27"/>
    <p:sldId id="278" r:id="rId28"/>
    <p:sldId id="279" r:id="rId29"/>
    <p:sldId id="286" r:id="rId30"/>
    <p:sldId id="280" r:id="rId31"/>
    <p:sldId id="287" r:id="rId32"/>
    <p:sldId id="288"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06/08/2013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06/08/2013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1916832"/>
            <a:ext cx="7992888" cy="3096344"/>
          </a:xfrm>
          <a:solidFill>
            <a:schemeClr val="bg1"/>
          </a:solidFill>
        </p:spPr>
        <p:txBody>
          <a:bodyPr>
            <a:normAutofit fontScale="90000"/>
          </a:bodyPr>
          <a:lstStyle/>
          <a:p>
            <a:r>
              <a:rPr lang="es-CO" sz="8000" dirty="0" smtClean="0">
                <a:latin typeface="Algerian" pitchFamily="82" charset="0"/>
              </a:rPr>
              <a:t>Victoria</a:t>
            </a:r>
            <a:r>
              <a:rPr lang="es-CO" sz="10700" dirty="0" smtClean="0">
                <a:latin typeface="Algerian" pitchFamily="82" charset="0"/>
              </a:rPr>
              <a:t> </a:t>
            </a:r>
            <a:r>
              <a:rPr lang="es-CO" sz="10700" dirty="0" smtClean="0"/>
              <a:t> </a:t>
            </a:r>
            <a:br>
              <a:rPr lang="es-CO" sz="10700" dirty="0" smtClean="0"/>
            </a:br>
            <a:r>
              <a:rPr lang="es-CO" dirty="0" smtClean="0"/>
              <a:t>SOBRE LAS </a:t>
            </a:r>
            <a:br>
              <a:rPr lang="es-CO" dirty="0" smtClean="0"/>
            </a:br>
            <a:r>
              <a:rPr lang="es-CO" sz="8000" dirty="0" smtClean="0">
                <a:effectLst>
                  <a:outerShdw blurRad="38100" dist="38100" dir="2700000" algn="tl">
                    <a:srgbClr val="000000">
                      <a:alpha val="43137"/>
                    </a:srgbClr>
                  </a:outerShdw>
                </a:effectLst>
                <a:latin typeface="Algerian" pitchFamily="82" charset="0"/>
              </a:rPr>
              <a:t>CIRCUNSTANCIAS</a:t>
            </a:r>
            <a:endParaRPr lang="es-CO" sz="8000" dirty="0">
              <a:effectLst>
                <a:outerShdw blurRad="38100" dist="38100" dir="2700000" algn="tl">
                  <a:srgbClr val="000000">
                    <a:alpha val="43137"/>
                  </a:srgbClr>
                </a:outerShdw>
              </a:effectLst>
              <a:latin typeface="Algerian" pitchFamily="82" charset="0"/>
            </a:endParaRPr>
          </a:p>
        </p:txBody>
      </p:sp>
    </p:spTree>
    <p:extLst>
      <p:ext uri="{BB962C8B-B14F-4D97-AF65-F5344CB8AC3E}">
        <p14:creationId xmlns:p14="http://schemas.microsoft.com/office/powerpoint/2010/main" val="3939933220"/>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2800" dirty="0" smtClean="0">
                <a:latin typeface="Algerian" pitchFamily="82" charset="0"/>
              </a:rPr>
              <a:t>Victoria SOBRE Las </a:t>
            </a:r>
            <a:r>
              <a:rPr lang="es-CO" sz="2800" dirty="0" smtClean="0">
                <a:effectLst>
                  <a:outerShdw blurRad="38100" dist="38100" dir="2700000" algn="tl">
                    <a:srgbClr val="000000">
                      <a:alpha val="43137"/>
                    </a:srgbClr>
                  </a:outerShdw>
                </a:effectLst>
                <a:latin typeface="Algerian" pitchFamily="82" charset="0"/>
              </a:rPr>
              <a:t>CIRCUNSTANCIAS</a:t>
            </a:r>
            <a:endParaRPr lang="es-CO" sz="2800" dirty="0">
              <a:latin typeface="Algerian" pitchFamily="82" charset="0"/>
            </a:endParaRPr>
          </a:p>
        </p:txBody>
      </p:sp>
      <p:sp>
        <p:nvSpPr>
          <p:cNvPr id="3" name="2 Marcador de contenido"/>
          <p:cNvSpPr>
            <a:spLocks noGrp="1"/>
          </p:cNvSpPr>
          <p:nvPr>
            <p:ph idx="1"/>
          </p:nvPr>
        </p:nvSpPr>
        <p:spPr>
          <a:xfrm>
            <a:off x="457200" y="1600200"/>
            <a:ext cx="5338936" cy="4525963"/>
          </a:xfrm>
        </p:spPr>
        <p:txBody>
          <a:bodyPr/>
          <a:lstStyle/>
          <a:p>
            <a:pPr marL="0" indent="0" algn="ctr">
              <a:buNone/>
            </a:pPr>
            <a:r>
              <a:rPr lang="es-CO" b="1" dirty="0"/>
              <a:t>Como hijos de Dios, nuestro pasado ha sido perdonado y tenemos un futuro glorioso. Estamos camino a nuestro hogar celestial. ¿Pero qué sucede en el presente? ¿Es posible tener victoria sobre las circunstancias en esta </a:t>
            </a:r>
            <a:r>
              <a:rPr lang="es-CO" b="1" dirty="0" smtClean="0"/>
              <a:t>vida</a:t>
            </a:r>
            <a:r>
              <a:rPr lang="es-CO" b="1" dirty="0"/>
              <a:t>?</a:t>
            </a:r>
          </a:p>
          <a:p>
            <a:endParaRPr lang="es-CO" dirty="0"/>
          </a:p>
        </p:txBody>
      </p:sp>
      <p:pic>
        <p:nvPicPr>
          <p:cNvPr id="1026" name="Picture 2" descr="http://ubdavid.org/espanol/el-cielo/graphics/14_see-Go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628800"/>
            <a:ext cx="2381250" cy="25050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444208" y="4365104"/>
            <a:ext cx="2555776" cy="1754326"/>
          </a:xfrm>
          <a:prstGeom prst="rect">
            <a:avLst/>
          </a:prstGeom>
        </p:spPr>
        <p:txBody>
          <a:bodyPr wrap="square">
            <a:spAutoFit/>
          </a:bodyPr>
          <a:lstStyle/>
          <a:p>
            <a:pPr algn="ctr"/>
            <a:r>
              <a:rPr lang="es-CO" dirty="0"/>
              <a:t>El Apóstol Pablo dijo:</a:t>
            </a:r>
          </a:p>
          <a:p>
            <a:pPr algn="ctr"/>
            <a:r>
              <a:rPr lang="es-CO" b="1" i="1" dirty="0"/>
              <a:t>“Mas a Dios gracias, el cual nos lleva siempre en triunfo en Cristo Jesús”</a:t>
            </a:r>
            <a:br>
              <a:rPr lang="es-CO" b="1" i="1" dirty="0"/>
            </a:br>
            <a:r>
              <a:rPr lang="es-CO" b="1" i="1" dirty="0"/>
              <a:t>(2 Corintios 2:14).</a:t>
            </a:r>
          </a:p>
        </p:txBody>
      </p:sp>
    </p:spTree>
    <p:extLst>
      <p:ext uri="{BB962C8B-B14F-4D97-AF65-F5344CB8AC3E}">
        <p14:creationId xmlns:p14="http://schemas.microsoft.com/office/powerpoint/2010/main" val="1416641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80">
                                          <p:stCondLst>
                                            <p:cond delay="0"/>
                                          </p:stCondLst>
                                        </p:cTn>
                                        <p:tgtEl>
                                          <p:spTgt spid="4"/>
                                        </p:tgtEl>
                                      </p:cBhvr>
                                    </p:animEffect>
                                    <p:anim calcmode="lin" valueType="num">
                                      <p:cBhvr>
                                        <p:cTn id="4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gtEl>
                                      </p:cBhvr>
                                      <p:to x="100000" y="60000"/>
                                    </p:animScale>
                                    <p:animScale>
                                      <p:cBhvr>
                                        <p:cTn id="46" dur="166" decel="50000">
                                          <p:stCondLst>
                                            <p:cond delay="676"/>
                                          </p:stCondLst>
                                        </p:cTn>
                                        <p:tgtEl>
                                          <p:spTgt spid="4"/>
                                        </p:tgtEl>
                                      </p:cBhvr>
                                      <p:to x="100000" y="100000"/>
                                    </p:animScale>
                                    <p:animScale>
                                      <p:cBhvr>
                                        <p:cTn id="47" dur="26">
                                          <p:stCondLst>
                                            <p:cond delay="1312"/>
                                          </p:stCondLst>
                                        </p:cTn>
                                        <p:tgtEl>
                                          <p:spTgt spid="4"/>
                                        </p:tgtEl>
                                      </p:cBhvr>
                                      <p:to x="100000" y="80000"/>
                                    </p:animScale>
                                    <p:animScale>
                                      <p:cBhvr>
                                        <p:cTn id="48" dur="166" decel="50000">
                                          <p:stCondLst>
                                            <p:cond delay="1338"/>
                                          </p:stCondLst>
                                        </p:cTn>
                                        <p:tgtEl>
                                          <p:spTgt spid="4"/>
                                        </p:tgtEl>
                                      </p:cBhvr>
                                      <p:to x="100000" y="100000"/>
                                    </p:animScale>
                                    <p:animScale>
                                      <p:cBhvr>
                                        <p:cTn id="49" dur="26">
                                          <p:stCondLst>
                                            <p:cond delay="1642"/>
                                          </p:stCondLst>
                                        </p:cTn>
                                        <p:tgtEl>
                                          <p:spTgt spid="4"/>
                                        </p:tgtEl>
                                      </p:cBhvr>
                                      <p:to x="100000" y="90000"/>
                                    </p:animScale>
                                    <p:animScale>
                                      <p:cBhvr>
                                        <p:cTn id="50" dur="166" decel="50000">
                                          <p:stCondLst>
                                            <p:cond delay="1668"/>
                                          </p:stCondLst>
                                        </p:cTn>
                                        <p:tgtEl>
                                          <p:spTgt spid="4"/>
                                        </p:tgtEl>
                                      </p:cBhvr>
                                      <p:to x="100000" y="100000"/>
                                    </p:animScale>
                                    <p:animScale>
                                      <p:cBhvr>
                                        <p:cTn id="51" dur="26">
                                          <p:stCondLst>
                                            <p:cond delay="1808"/>
                                          </p:stCondLst>
                                        </p:cTn>
                                        <p:tgtEl>
                                          <p:spTgt spid="4"/>
                                        </p:tgtEl>
                                      </p:cBhvr>
                                      <p:to x="100000" y="95000"/>
                                    </p:animScale>
                                    <p:animScale>
                                      <p:cBhvr>
                                        <p:cTn id="52"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6">
              <a:lumMod val="60000"/>
              <a:lumOff val="40000"/>
            </a:schemeClr>
          </a:solidFill>
        </p:spPr>
        <p:txBody>
          <a:bodyPr>
            <a:normAutofit fontScale="92500" lnSpcReduction="10000"/>
          </a:bodyPr>
          <a:lstStyle/>
          <a:p>
            <a:pPr marL="0" indent="0" algn="ctr">
              <a:buNone/>
            </a:pPr>
            <a:r>
              <a:rPr lang="es-CO" b="1" u="sng" dirty="0">
                <a:solidFill>
                  <a:srgbClr val="C00000"/>
                </a:solidFill>
              </a:rPr>
              <a:t>Lo que debemos </a:t>
            </a:r>
            <a:r>
              <a:rPr lang="es-CO" b="1" u="sng" dirty="0" smtClean="0">
                <a:solidFill>
                  <a:srgbClr val="C00000"/>
                </a:solidFill>
              </a:rPr>
              <a:t>saber:</a:t>
            </a:r>
            <a:endParaRPr lang="es-CO" b="1" u="sng" dirty="0">
              <a:solidFill>
                <a:srgbClr val="C00000"/>
              </a:solidFill>
            </a:endParaRPr>
          </a:p>
          <a:p>
            <a:pPr marL="0" indent="0" algn="ctr">
              <a:buNone/>
            </a:pPr>
            <a:r>
              <a:rPr lang="es-CO" dirty="0">
                <a:latin typeface="Forte" pitchFamily="66" charset="0"/>
              </a:rPr>
              <a:t>La manera en que enfrentamos las pruebas en esta vida depende de lo que creemos y de la manera en que consideramos las cosas. </a:t>
            </a:r>
            <a:endParaRPr lang="es-CO" dirty="0" smtClean="0">
              <a:latin typeface="Forte" pitchFamily="66" charset="0"/>
            </a:endParaRPr>
          </a:p>
          <a:p>
            <a:endParaRPr lang="es-CO" dirty="0" smtClean="0"/>
          </a:p>
          <a:p>
            <a:pPr marL="0" indent="0" algn="ctr">
              <a:buNone/>
            </a:pPr>
            <a:r>
              <a:rPr lang="es-CO" dirty="0" smtClean="0"/>
              <a:t>Si </a:t>
            </a:r>
            <a:r>
              <a:rPr lang="es-CO" dirty="0"/>
              <a:t>vemos las cosas desde un punto de vista simplemente humano, estaremos desanimados y derrotados. La victoria viene cuando vemos las circunstancias desde la perspectiva de Dios.</a:t>
            </a:r>
          </a:p>
          <a:p>
            <a:endParaRPr lang="es-CO" dirty="0" smtClean="0"/>
          </a:p>
          <a:p>
            <a:pPr marL="0" indent="0" algn="ctr">
              <a:buNone/>
            </a:pPr>
            <a:r>
              <a:rPr lang="es-CO" dirty="0" smtClean="0"/>
              <a:t>Para </a:t>
            </a:r>
            <a:r>
              <a:rPr lang="es-CO" dirty="0"/>
              <a:t>ver las cosas desde el punto de vista de Dios, hay ciertas cosas que debemos saber.</a:t>
            </a:r>
          </a:p>
          <a:p>
            <a:endParaRPr lang="es-CO" dirty="0"/>
          </a:p>
        </p:txBody>
      </p:sp>
    </p:spTree>
    <p:extLst>
      <p:ext uri="{BB962C8B-B14F-4D97-AF65-F5344CB8AC3E}">
        <p14:creationId xmlns:p14="http://schemas.microsoft.com/office/powerpoint/2010/main" val="59450889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684804"/>
            <a:ext cx="5904656" cy="4688412"/>
          </a:xfrm>
        </p:spPr>
        <p:txBody>
          <a:bodyPr>
            <a:normAutofit fontScale="70000" lnSpcReduction="20000"/>
          </a:bodyPr>
          <a:lstStyle/>
          <a:p>
            <a:r>
              <a:rPr lang="es-CO" b="1" dirty="0" smtClean="0"/>
              <a:t>Los </a:t>
            </a:r>
            <a:r>
              <a:rPr lang="es-CO" b="1" dirty="0"/>
              <a:t>problemas</a:t>
            </a:r>
            <a:r>
              <a:rPr lang="es-CO" dirty="0"/>
              <a:t> son parte de la vida. La Biblia dice: </a:t>
            </a:r>
            <a:r>
              <a:rPr lang="es-CO" b="1" i="1" dirty="0"/>
              <a:t>“El hombre nace para la aflicción”</a:t>
            </a:r>
            <a:r>
              <a:rPr lang="es-CO" dirty="0"/>
              <a:t> </a:t>
            </a:r>
            <a:r>
              <a:rPr lang="es-CO" b="1" dirty="0">
                <a:solidFill>
                  <a:srgbClr val="FF0000"/>
                </a:solidFill>
              </a:rPr>
              <a:t>(Job 5:7)</a:t>
            </a:r>
            <a:r>
              <a:rPr lang="es-CO" dirty="0"/>
              <a:t>. Algunas veces los cristianos esperan que Dios los guarde de problemas y dificultades y sufrimiento, pero Dios no ha prometido hacer eso. Los cristianos, así como los incrédulos, experimentan pruebas, problemas y sufrimiento.</a:t>
            </a:r>
          </a:p>
          <a:p>
            <a:r>
              <a:rPr lang="es-CO" dirty="0"/>
              <a:t>Hay una enseñanza falsa en la actualidad que dice: </a:t>
            </a:r>
            <a:r>
              <a:rPr lang="es-CO" i="1" dirty="0"/>
              <a:t>“Si usted sigue a Jesucristo, todos sus problemas se acabarán”.</a:t>
            </a:r>
            <a:r>
              <a:rPr lang="es-CO" dirty="0"/>
              <a:t> Algunas veces se le dice al pueblo de Dios: </a:t>
            </a:r>
            <a:r>
              <a:rPr lang="es-CO" i="1" dirty="0"/>
              <a:t>“Dios los cuidará de la enfermedad y hará que tengan éxito si ustedes ponen su fe en las promesas correctas y las reclaman”.</a:t>
            </a:r>
            <a:r>
              <a:rPr lang="es-CO" dirty="0"/>
              <a:t> Pero Dios no promete esto en la Biblia. Jesús dijo</a:t>
            </a:r>
            <a:r>
              <a:rPr lang="es-CO" dirty="0" smtClean="0"/>
              <a:t>:</a:t>
            </a:r>
            <a:endParaRPr lang="es-CO" dirty="0"/>
          </a:p>
        </p:txBody>
      </p:sp>
      <p:pic>
        <p:nvPicPr>
          <p:cNvPr id="1026" name="Picture 2" descr="Los problemas son parte de la v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836712"/>
            <a:ext cx="2664296" cy="410445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5757367"/>
            <a:ext cx="9144000" cy="830997"/>
          </a:xfrm>
          <a:prstGeom prst="rect">
            <a:avLst/>
          </a:prstGeom>
        </p:spPr>
        <p:txBody>
          <a:bodyPr wrap="square">
            <a:spAutoFit/>
          </a:bodyPr>
          <a:lstStyle/>
          <a:p>
            <a:r>
              <a:rPr lang="es-CO" sz="2400" b="1" i="1" dirty="0"/>
              <a:t>“Estas cosas os he hablado para que en mí tengáis paz. En el mundo tendréis aflicción, pero confiad, yo he vencido al mundo” </a:t>
            </a:r>
            <a:r>
              <a:rPr lang="es-CO" sz="2400" b="1" i="1" dirty="0">
                <a:solidFill>
                  <a:srgbClr val="FF0000"/>
                </a:solidFill>
              </a:rPr>
              <a:t>(Juan 16:33).</a:t>
            </a:r>
          </a:p>
        </p:txBody>
      </p:sp>
      <p:sp>
        <p:nvSpPr>
          <p:cNvPr id="5" name="4 Rectángulo"/>
          <p:cNvSpPr/>
          <p:nvPr/>
        </p:nvSpPr>
        <p:spPr>
          <a:xfrm>
            <a:off x="755576" y="-87198"/>
            <a:ext cx="6876764" cy="707886"/>
          </a:xfrm>
          <a:prstGeom prst="rect">
            <a:avLst/>
          </a:prstGeom>
        </p:spPr>
        <p:txBody>
          <a:bodyPr wrap="square">
            <a:spAutoFit/>
          </a:bodyPr>
          <a:lstStyle/>
          <a:p>
            <a:r>
              <a:rPr lang="es-CO" sz="4000" b="1" dirty="0"/>
              <a:t>1.</a:t>
            </a:r>
            <a:r>
              <a:rPr lang="es-CO" sz="2800" b="1" u="sng" dirty="0">
                <a:solidFill>
                  <a:srgbClr val="FF0000"/>
                </a:solidFill>
              </a:rPr>
              <a:t>Debemos saber qué esperar en esta vida.</a:t>
            </a:r>
          </a:p>
        </p:txBody>
      </p:sp>
    </p:spTree>
    <p:extLst>
      <p:ext uri="{BB962C8B-B14F-4D97-AF65-F5344CB8AC3E}">
        <p14:creationId xmlns:p14="http://schemas.microsoft.com/office/powerpoint/2010/main" val="19509897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1026"/>
                                        </p:tgtEl>
                                        <p:attrNameLst>
                                          <p:attrName>style.visibility</p:attrName>
                                        </p:attrNameLst>
                                      </p:cBhvr>
                                      <p:to>
                                        <p:strVal val="visible"/>
                                      </p:to>
                                    </p:set>
                                    <p:anim calcmode="lin" valueType="num">
                                      <p:cBhvr>
                                        <p:cTn id="24" dur="500" fill="hold"/>
                                        <p:tgtEl>
                                          <p:spTgt spid="1026"/>
                                        </p:tgtEl>
                                        <p:attrNameLst>
                                          <p:attrName>ppt_w</p:attrName>
                                        </p:attrNameLst>
                                      </p:cBhvr>
                                      <p:tavLst>
                                        <p:tav tm="0">
                                          <p:val>
                                            <p:fltVal val="0"/>
                                          </p:val>
                                        </p:tav>
                                        <p:tav tm="100000">
                                          <p:val>
                                            <p:strVal val="#ppt_w"/>
                                          </p:val>
                                        </p:tav>
                                      </p:tavLst>
                                    </p:anim>
                                    <p:anim calcmode="lin" valueType="num">
                                      <p:cBhvr>
                                        <p:cTn id="25" dur="500" fill="hold"/>
                                        <p:tgtEl>
                                          <p:spTgt spid="1026"/>
                                        </p:tgtEl>
                                        <p:attrNameLst>
                                          <p:attrName>ppt_h</p:attrName>
                                        </p:attrNameLst>
                                      </p:cBhvr>
                                      <p:tavLst>
                                        <p:tav tm="0">
                                          <p:val>
                                            <p:fltVal val="0"/>
                                          </p:val>
                                        </p:tav>
                                        <p:tav tm="100000">
                                          <p:val>
                                            <p:strVal val="#ppt_h"/>
                                          </p:val>
                                        </p:tav>
                                      </p:tavLst>
                                    </p:anim>
                                    <p:animEffect transition="in" filter="fade">
                                      <p:cBhvr>
                                        <p:cTn id="26"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20000"/>
          </a:bodyPr>
          <a:lstStyle/>
          <a:p>
            <a:pPr marL="0" indent="0" algn="ctr">
              <a:buNone/>
            </a:pPr>
            <a:r>
              <a:rPr lang="es-CO" dirty="0"/>
              <a:t>Los cristianos no se deben sorprender cuando los sufrimientos y los problemas llegan a sus vidas. Somos parte de una raza pecadora que está bajo el juicio de </a:t>
            </a:r>
            <a:r>
              <a:rPr lang="es-CO" dirty="0" smtClean="0"/>
              <a:t>Dios, como es el caso de Josúe y </a:t>
            </a:r>
            <a:r>
              <a:rPr lang="es-CO" dirty="0"/>
              <a:t>C</a:t>
            </a:r>
            <a:r>
              <a:rPr lang="es-CO" dirty="0" smtClean="0"/>
              <a:t>aleb, que estuvieron 40 años dándole vueltas al desierto mientras morían los que se habían quejado contra Dios, Moisés y Aarón.</a:t>
            </a:r>
          </a:p>
          <a:p>
            <a:pPr marL="0" indent="0" algn="ctr">
              <a:buNone/>
            </a:pPr>
            <a:r>
              <a:rPr lang="es-CO" b="1" dirty="0" smtClean="0">
                <a:solidFill>
                  <a:srgbClr val="FF0000"/>
                </a:solidFill>
              </a:rPr>
              <a:t>(lea Num.14:26-35)</a:t>
            </a:r>
            <a:r>
              <a:rPr lang="es-CO" dirty="0" smtClean="0"/>
              <a:t>. </a:t>
            </a:r>
          </a:p>
          <a:p>
            <a:endParaRPr lang="es-CO" dirty="0"/>
          </a:p>
          <a:p>
            <a:pPr marL="0" indent="0" algn="ctr">
              <a:buNone/>
            </a:pPr>
            <a:r>
              <a:rPr lang="es-CO" dirty="0" smtClean="0"/>
              <a:t> </a:t>
            </a:r>
            <a:r>
              <a:rPr lang="es-CO" dirty="0"/>
              <a:t>Vivimos en un mundo que ha rechazado al Hijo de Dios y por lo tanto ha rechazado a Dios. La Biblia dice: </a:t>
            </a:r>
            <a:r>
              <a:rPr lang="es-CO" b="1" i="1" dirty="0"/>
              <a:t>“Es necesario que a través de muchas tribulaciones entremos en el reino de Dios”</a:t>
            </a:r>
            <a:r>
              <a:rPr lang="es-CO" dirty="0"/>
              <a:t> </a:t>
            </a:r>
            <a:r>
              <a:rPr lang="es-CO" b="1" dirty="0">
                <a:solidFill>
                  <a:srgbClr val="FF0000"/>
                </a:solidFill>
              </a:rPr>
              <a:t>(Hechos 14:22b</a:t>
            </a:r>
            <a:r>
              <a:rPr lang="es-CO" b="1" dirty="0" smtClean="0">
                <a:solidFill>
                  <a:srgbClr val="FF0000"/>
                </a:solidFill>
              </a:rPr>
              <a:t>).</a:t>
            </a:r>
            <a:endParaRPr lang="es-CO" b="1" dirty="0">
              <a:solidFill>
                <a:srgbClr val="FF0000"/>
              </a:solidFill>
            </a:endParaRPr>
          </a:p>
        </p:txBody>
      </p:sp>
    </p:spTree>
    <p:extLst>
      <p:ext uri="{BB962C8B-B14F-4D97-AF65-F5344CB8AC3E}">
        <p14:creationId xmlns:p14="http://schemas.microsoft.com/office/powerpoint/2010/main" val="3880723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heel(1)">
                                      <p:cBhvr>
                                        <p:cTn id="1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gradFill>
            <a:gsLst>
              <a:gs pos="0">
                <a:srgbClr val="5E9EFF"/>
              </a:gs>
              <a:gs pos="39999">
                <a:srgbClr val="85C2FF"/>
              </a:gs>
              <a:gs pos="70000">
                <a:srgbClr val="C4D6EB"/>
              </a:gs>
              <a:gs pos="100000">
                <a:srgbClr val="FFEBFA"/>
              </a:gs>
            </a:gsLst>
            <a:lin ang="5400000" scaled="0"/>
          </a:gradFill>
        </p:spPr>
        <p:txBody>
          <a:bodyPr>
            <a:normAutofit fontScale="85000" lnSpcReduction="10000"/>
          </a:bodyPr>
          <a:lstStyle/>
          <a:p>
            <a:pPr marL="0" indent="0" algn="ctr">
              <a:buNone/>
            </a:pPr>
            <a:r>
              <a:rPr lang="es-CO" dirty="0"/>
              <a:t>Muchas veces sufrimos y estamos en circunstancias difíciles a causa de nuestra propia voluntad y desobediencia. Entonces Dios nos disciplina. Nos corrige </a:t>
            </a:r>
            <a:r>
              <a:rPr lang="es-CO" dirty="0" smtClean="0"/>
              <a:t>con </a:t>
            </a:r>
            <a:r>
              <a:rPr lang="es-CO" dirty="0"/>
              <a:t>amor. </a:t>
            </a:r>
            <a:r>
              <a:rPr lang="es-CO" b="1" i="1" dirty="0"/>
              <a:t>“Porque el Señor al que ama, disciplina”</a:t>
            </a:r>
            <a:r>
              <a:rPr lang="es-CO" dirty="0"/>
              <a:t> </a:t>
            </a:r>
            <a:r>
              <a:rPr lang="es-CO" b="1" dirty="0">
                <a:solidFill>
                  <a:srgbClr val="FF0000"/>
                </a:solidFill>
              </a:rPr>
              <a:t>(Hebreos 12:6).</a:t>
            </a:r>
          </a:p>
          <a:p>
            <a:pPr marL="0" indent="0" algn="ctr">
              <a:buNone/>
            </a:pPr>
            <a:endParaRPr lang="es-CO" dirty="0" smtClean="0"/>
          </a:p>
          <a:p>
            <a:pPr marL="0" indent="0" algn="ctr">
              <a:buNone/>
            </a:pPr>
            <a:r>
              <a:rPr lang="es-CO" dirty="0" smtClean="0"/>
              <a:t>Es así como necesitamos </a:t>
            </a:r>
            <a:r>
              <a:rPr lang="es-CO" dirty="0"/>
              <a:t>ver la mano de Dios y el amor de Dios en la disciplina. Cuando somos corregidos por Dios en amor, lo mejor que podemos hacer es estar de acuerdo con Dios y decirle que al corregirnos está haciendo lo bueno. Eso fue lo que hizo </a:t>
            </a:r>
            <a:r>
              <a:rPr lang="es-CO" dirty="0" smtClean="0"/>
              <a:t>a David </a:t>
            </a:r>
            <a:r>
              <a:rPr lang="es-CO" dirty="0"/>
              <a:t>cuando fue disciplinado por Dios. Dijo:</a:t>
            </a:r>
          </a:p>
          <a:p>
            <a:pPr marL="0" indent="0">
              <a:buNone/>
            </a:pPr>
            <a:endParaRPr lang="es-CO" b="1" i="1" dirty="0" smtClean="0"/>
          </a:p>
          <a:p>
            <a:pPr marL="0" indent="0" algn="ctr">
              <a:buNone/>
            </a:pPr>
            <a:r>
              <a:rPr lang="es-CO" b="1" i="1" dirty="0" smtClean="0"/>
              <a:t>“</a:t>
            </a:r>
            <a:r>
              <a:rPr lang="es-CO" b="1" i="1" dirty="0"/>
              <a:t>Conozco, oh Jehová, que tus juicios son justos, y que conforme a tu fidelidad me afligiste”</a:t>
            </a:r>
            <a:r>
              <a:rPr lang="es-CO" b="1" i="1" dirty="0">
                <a:solidFill>
                  <a:srgbClr val="FF0000"/>
                </a:solidFill>
              </a:rPr>
              <a:t> (Salmo 119:75).</a:t>
            </a:r>
          </a:p>
        </p:txBody>
      </p:sp>
    </p:spTree>
    <p:extLst>
      <p:ext uri="{BB962C8B-B14F-4D97-AF65-F5344CB8AC3E}">
        <p14:creationId xmlns:p14="http://schemas.microsoft.com/office/powerpoint/2010/main" val="81475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1600201"/>
            <a:ext cx="6059017" cy="3390156"/>
          </a:xfrm>
        </p:spPr>
        <p:txBody>
          <a:bodyPr>
            <a:normAutofit fontScale="77500" lnSpcReduction="20000"/>
          </a:bodyPr>
          <a:lstStyle/>
          <a:p>
            <a:pPr marL="0" indent="0">
              <a:buNone/>
            </a:pPr>
            <a:r>
              <a:rPr lang="es-CO" b="1" dirty="0" smtClean="0"/>
              <a:t>La </a:t>
            </a:r>
            <a:r>
              <a:rPr lang="es-CO" b="1" dirty="0"/>
              <a:t>Biblia dice</a:t>
            </a:r>
            <a:r>
              <a:rPr lang="es-CO" dirty="0"/>
              <a:t> que Dios nos ama así como ama a Su Propio Hijo. La gran prueba de esto es que dio a Su Hijo para morir por nosotros. No puede haber mayor amor que este. La Biblia dice:</a:t>
            </a:r>
          </a:p>
          <a:p>
            <a:r>
              <a:rPr lang="es-CO" b="1" i="1" dirty="0"/>
              <a:t>“El que no escatimó [libró] ni a su propio Hijo, sino que lo entregó por todos nosotros, ¿cómo no nos dará también con él todas las cosas?”</a:t>
            </a:r>
            <a:r>
              <a:rPr lang="es-CO" b="1" i="1" dirty="0">
                <a:solidFill>
                  <a:srgbClr val="FF0000"/>
                </a:solidFill>
              </a:rPr>
              <a:t> (Romanos 8:32</a:t>
            </a:r>
            <a:r>
              <a:rPr lang="es-CO" b="1" i="1" dirty="0" smtClean="0">
                <a:solidFill>
                  <a:srgbClr val="FF0000"/>
                </a:solidFill>
              </a:rPr>
              <a:t>).</a:t>
            </a:r>
            <a:endParaRPr lang="es-CO" b="1" i="1" dirty="0">
              <a:solidFill>
                <a:srgbClr val="FF0000"/>
              </a:solidFill>
            </a:endParaRPr>
          </a:p>
        </p:txBody>
      </p:sp>
      <p:pic>
        <p:nvPicPr>
          <p:cNvPr id="2050" name="Picture 2" descr="sino que lo entregó por todos nosot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7" y="1628800"/>
            <a:ext cx="2376264" cy="309634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116632"/>
            <a:ext cx="8712968" cy="1077218"/>
          </a:xfrm>
          <a:prstGeom prst="rect">
            <a:avLst/>
          </a:prstGeom>
        </p:spPr>
        <p:txBody>
          <a:bodyPr wrap="square">
            <a:spAutoFit/>
          </a:bodyPr>
          <a:lstStyle/>
          <a:p>
            <a:r>
              <a:rPr lang="es-CO" sz="3600" b="1" dirty="0" smtClean="0"/>
              <a:t>2</a:t>
            </a:r>
            <a:r>
              <a:rPr lang="es-CO" sz="3200" b="1" dirty="0" smtClean="0"/>
              <a:t>.</a:t>
            </a:r>
            <a:r>
              <a:rPr lang="es-CO" b="1" dirty="0" smtClean="0"/>
              <a:t> </a:t>
            </a:r>
            <a:r>
              <a:rPr lang="es-CO" sz="2800" b="1" u="sng" dirty="0" smtClean="0">
                <a:solidFill>
                  <a:srgbClr val="FF0000"/>
                </a:solidFill>
              </a:rPr>
              <a:t>Debemos </a:t>
            </a:r>
            <a:r>
              <a:rPr lang="es-CO" sz="2800" b="1" u="sng" dirty="0">
                <a:solidFill>
                  <a:srgbClr val="FF0000"/>
                </a:solidFill>
              </a:rPr>
              <a:t>saber que Dios nos ama y desea sólo lo que es mejor para nosotros.</a:t>
            </a:r>
          </a:p>
        </p:txBody>
      </p:sp>
      <p:sp>
        <p:nvSpPr>
          <p:cNvPr id="5" name="4 Rectángulo"/>
          <p:cNvSpPr/>
          <p:nvPr/>
        </p:nvSpPr>
        <p:spPr>
          <a:xfrm>
            <a:off x="179512" y="5157192"/>
            <a:ext cx="8712968" cy="1569660"/>
          </a:xfrm>
          <a:prstGeom prst="rect">
            <a:avLst/>
          </a:prstGeom>
        </p:spPr>
        <p:txBody>
          <a:bodyPr wrap="square">
            <a:spAutoFit/>
          </a:bodyPr>
          <a:lstStyle/>
          <a:p>
            <a:pPr algn="ctr"/>
            <a:r>
              <a:rPr lang="es-CO" sz="2400" i="1" dirty="0"/>
              <a:t>Puesto que nos ama tanto, Dios siempre desea lo que es mejor para nosotros. Siempre busca nuestro mejor beneficio, aún cuando nosotros estaríamos contentos con algo menor. Dios está pensando en nuestras recompensas eternas, no sólo en las cosas de esta vida</a:t>
            </a:r>
          </a:p>
        </p:txBody>
      </p:sp>
    </p:spTree>
    <p:extLst>
      <p:ext uri="{BB962C8B-B14F-4D97-AF65-F5344CB8AC3E}">
        <p14:creationId xmlns:p14="http://schemas.microsoft.com/office/powerpoint/2010/main" val="19572113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1" end="1"/>
                                            </p:txEl>
                                          </p:spTgt>
                                        </p:tgtEl>
                                        <p:attrNameLst>
                                          <p:attrName>r</p:attrName>
                                        </p:attrNameLst>
                                      </p:cBhvr>
                                    </p:animRot>
                                  </p:childTnLst>
                                </p:cTn>
                              </p:par>
                              <p:par>
                                <p:cTn id="11" presetID="8" presetClass="emph" presetSubtype="0" fill="hold" nodeType="withEffect">
                                  <p:stCondLst>
                                    <p:cond delay="0"/>
                                  </p:stCondLst>
                                  <p:childTnLst>
                                    <p:animRot by="21600000">
                                      <p:cBhvr>
                                        <p:cTn id="12" dur="2000" fill="hold"/>
                                        <p:tgtEl>
                                          <p:spTgt spid="2050"/>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19871" y="1556793"/>
            <a:ext cx="5392281" cy="3024336"/>
          </a:xfrm>
          <a:solidFill>
            <a:schemeClr val="accent3">
              <a:lumMod val="40000"/>
              <a:lumOff val="60000"/>
            </a:schemeClr>
          </a:solidFill>
        </p:spPr>
        <p:txBody>
          <a:bodyPr>
            <a:normAutofit fontScale="70000" lnSpcReduction="20000"/>
          </a:bodyPr>
          <a:lstStyle/>
          <a:p>
            <a:pPr marL="0" indent="0">
              <a:buNone/>
            </a:pPr>
            <a:r>
              <a:rPr lang="es-CO" dirty="0" smtClean="0"/>
              <a:t>La </a:t>
            </a:r>
            <a:r>
              <a:rPr lang="es-CO" dirty="0"/>
              <a:t>meta de Dios para nosotros no es que tengamos felicidad y éxito en esta vida. Su meta para nosotros es hacernos </a:t>
            </a:r>
            <a:r>
              <a:rPr lang="es-CO" dirty="0" smtClean="0"/>
              <a:t>nuevamente a la imagen de </a:t>
            </a:r>
            <a:r>
              <a:rPr lang="es-CO" dirty="0"/>
              <a:t>Jesús. La Biblia dice:</a:t>
            </a:r>
          </a:p>
          <a:p>
            <a:r>
              <a:rPr lang="es-CO" b="1" i="1" dirty="0"/>
              <a:t>“Porque a los que antes conoció, también los predestinó para que fuesen hechos conformes a la imagen de su Hijo, para que él sea el primogénito entre muchos hermanos” (Romanos 8:29</a:t>
            </a:r>
            <a:r>
              <a:rPr lang="es-CO" b="1" i="1" dirty="0" smtClean="0"/>
              <a:t>).</a:t>
            </a:r>
            <a:endParaRPr lang="es-CO" b="1" i="1" dirty="0"/>
          </a:p>
        </p:txBody>
      </p:sp>
      <p:pic>
        <p:nvPicPr>
          <p:cNvPr id="3074" name="Picture 2" descr="Su meta para nosotros es hacernos como Jesú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00809"/>
            <a:ext cx="3096344" cy="302433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332656"/>
            <a:ext cx="8568952" cy="954107"/>
          </a:xfrm>
          <a:prstGeom prst="rect">
            <a:avLst/>
          </a:prstGeom>
        </p:spPr>
        <p:txBody>
          <a:bodyPr wrap="square">
            <a:spAutoFit/>
          </a:bodyPr>
          <a:lstStyle/>
          <a:p>
            <a:r>
              <a:rPr lang="es-CO" sz="3200" b="1" dirty="0" smtClean="0"/>
              <a:t>3.</a:t>
            </a:r>
            <a:r>
              <a:rPr lang="es-CO" b="1" dirty="0" smtClean="0"/>
              <a:t> </a:t>
            </a:r>
            <a:r>
              <a:rPr lang="es-CO" sz="2400" b="1" u="sng" dirty="0" smtClean="0">
                <a:solidFill>
                  <a:srgbClr val="FF0000"/>
                </a:solidFill>
              </a:rPr>
              <a:t>Debemos </a:t>
            </a:r>
            <a:r>
              <a:rPr lang="es-CO" sz="2400" b="1" u="sng" dirty="0">
                <a:solidFill>
                  <a:srgbClr val="FF0000"/>
                </a:solidFill>
              </a:rPr>
              <a:t>conocer la meta de </a:t>
            </a:r>
            <a:r>
              <a:rPr lang="es-CO" sz="2400" b="1" u="sng" dirty="0" smtClean="0">
                <a:solidFill>
                  <a:srgbClr val="FF0000"/>
                </a:solidFill>
              </a:rPr>
              <a:t>Dios para </a:t>
            </a:r>
            <a:r>
              <a:rPr lang="es-CO" sz="2400" b="1" u="sng" dirty="0">
                <a:solidFill>
                  <a:srgbClr val="FF0000"/>
                </a:solidFill>
              </a:rPr>
              <a:t>nosotros en este tiempo.</a:t>
            </a:r>
          </a:p>
        </p:txBody>
      </p:sp>
      <p:sp>
        <p:nvSpPr>
          <p:cNvPr id="5" name="4 Rectángulo"/>
          <p:cNvSpPr/>
          <p:nvPr/>
        </p:nvSpPr>
        <p:spPr>
          <a:xfrm>
            <a:off x="251520" y="5013176"/>
            <a:ext cx="8640960" cy="1692771"/>
          </a:xfrm>
          <a:prstGeom prst="rect">
            <a:avLst/>
          </a:prstGeom>
          <a:solidFill>
            <a:schemeClr val="accent3">
              <a:lumMod val="40000"/>
              <a:lumOff val="60000"/>
            </a:schemeClr>
          </a:solidFill>
        </p:spPr>
        <p:txBody>
          <a:bodyPr wrap="square">
            <a:spAutoFit/>
          </a:bodyPr>
          <a:lstStyle/>
          <a:p>
            <a:pPr algn="ctr"/>
            <a:r>
              <a:rPr lang="es-CO" sz="2400" b="1" i="1" dirty="0">
                <a:solidFill>
                  <a:srgbClr val="FF0000"/>
                </a:solidFill>
              </a:rPr>
              <a:t>¿Cómo es que Dios nos “conforma” a la imagen de Su Hijo</a:t>
            </a:r>
            <a:r>
              <a:rPr lang="es-CO" sz="2400" b="1" i="1" dirty="0" smtClean="0">
                <a:solidFill>
                  <a:srgbClr val="FF0000"/>
                </a:solidFill>
              </a:rPr>
              <a:t>?</a:t>
            </a:r>
          </a:p>
          <a:p>
            <a:pPr algn="ctr"/>
            <a:r>
              <a:rPr lang="es-CO" sz="2000" dirty="0"/>
              <a:t> Lo hace a través de las circunstancias difíciles y la disciplina del Espíritu Santo. No hay otro camino. Esto incluye las pruebas, los problemas y el sufrimiento. Por lo tanto, debemos esperar estas cosas porque son necesarias para que Dios nos haga como Cristo.</a:t>
            </a:r>
          </a:p>
        </p:txBody>
      </p:sp>
    </p:spTree>
    <p:extLst>
      <p:ext uri="{BB962C8B-B14F-4D97-AF65-F5344CB8AC3E}">
        <p14:creationId xmlns:p14="http://schemas.microsoft.com/office/powerpoint/2010/main" val="26789142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074"/>
                                        </p:tgtEl>
                                        <p:attrNameLst>
                                          <p:attrName>style.visibility</p:attrName>
                                        </p:attrNameLst>
                                      </p:cBhvr>
                                      <p:to>
                                        <p:strVal val="visible"/>
                                      </p:to>
                                    </p:set>
                                    <p:animEffect transition="in" filter="barn(inVertical)">
                                      <p:cBhvr>
                                        <p:cTn id="20" dur="500"/>
                                        <p:tgtEl>
                                          <p:spTgt spid="3074"/>
                                        </p:tgtEl>
                                      </p:cBhvr>
                                    </p:animEffect>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wipe(down)">
                                      <p:cBhvr>
                                        <p:cTn id="25" dur="580">
                                          <p:stCondLst>
                                            <p:cond delay="0"/>
                                          </p:stCondLst>
                                        </p:cTn>
                                        <p:tgtEl>
                                          <p:spTgt spid="5">
                                            <p:txEl>
                                              <p:pRg st="0" end="0"/>
                                            </p:txEl>
                                          </p:spTgt>
                                        </p:tgtEl>
                                      </p:cBhvr>
                                    </p:animEffect>
                                    <p:anim calcmode="lin" valueType="num">
                                      <p:cBhvr>
                                        <p:cTn id="26"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xEl>
                                              <p:pRg st="0" end="0"/>
                                            </p:txEl>
                                          </p:spTgt>
                                        </p:tgtEl>
                                      </p:cBhvr>
                                      <p:to x="100000" y="60000"/>
                                    </p:animScale>
                                    <p:animScale>
                                      <p:cBhvr>
                                        <p:cTn id="32" dur="166" decel="50000">
                                          <p:stCondLst>
                                            <p:cond delay="676"/>
                                          </p:stCondLst>
                                        </p:cTn>
                                        <p:tgtEl>
                                          <p:spTgt spid="5">
                                            <p:txEl>
                                              <p:pRg st="0" end="0"/>
                                            </p:txEl>
                                          </p:spTgt>
                                        </p:tgtEl>
                                      </p:cBhvr>
                                      <p:to x="100000" y="100000"/>
                                    </p:animScale>
                                    <p:animScale>
                                      <p:cBhvr>
                                        <p:cTn id="33" dur="26">
                                          <p:stCondLst>
                                            <p:cond delay="1312"/>
                                          </p:stCondLst>
                                        </p:cTn>
                                        <p:tgtEl>
                                          <p:spTgt spid="5">
                                            <p:txEl>
                                              <p:pRg st="0" end="0"/>
                                            </p:txEl>
                                          </p:spTgt>
                                        </p:tgtEl>
                                      </p:cBhvr>
                                      <p:to x="100000" y="80000"/>
                                    </p:animScale>
                                    <p:animScale>
                                      <p:cBhvr>
                                        <p:cTn id="34" dur="166" decel="50000">
                                          <p:stCondLst>
                                            <p:cond delay="1338"/>
                                          </p:stCondLst>
                                        </p:cTn>
                                        <p:tgtEl>
                                          <p:spTgt spid="5">
                                            <p:txEl>
                                              <p:pRg st="0" end="0"/>
                                            </p:txEl>
                                          </p:spTgt>
                                        </p:tgtEl>
                                      </p:cBhvr>
                                      <p:to x="100000" y="100000"/>
                                    </p:animScale>
                                    <p:animScale>
                                      <p:cBhvr>
                                        <p:cTn id="35" dur="26">
                                          <p:stCondLst>
                                            <p:cond delay="1642"/>
                                          </p:stCondLst>
                                        </p:cTn>
                                        <p:tgtEl>
                                          <p:spTgt spid="5">
                                            <p:txEl>
                                              <p:pRg st="0" end="0"/>
                                            </p:txEl>
                                          </p:spTgt>
                                        </p:tgtEl>
                                      </p:cBhvr>
                                      <p:to x="100000" y="90000"/>
                                    </p:animScale>
                                    <p:animScale>
                                      <p:cBhvr>
                                        <p:cTn id="36" dur="166" decel="50000">
                                          <p:stCondLst>
                                            <p:cond delay="1668"/>
                                          </p:stCondLst>
                                        </p:cTn>
                                        <p:tgtEl>
                                          <p:spTgt spid="5">
                                            <p:txEl>
                                              <p:pRg st="0" end="0"/>
                                            </p:txEl>
                                          </p:spTgt>
                                        </p:tgtEl>
                                      </p:cBhvr>
                                      <p:to x="100000" y="100000"/>
                                    </p:animScale>
                                    <p:animScale>
                                      <p:cBhvr>
                                        <p:cTn id="37" dur="26">
                                          <p:stCondLst>
                                            <p:cond delay="1808"/>
                                          </p:stCondLst>
                                        </p:cTn>
                                        <p:tgtEl>
                                          <p:spTgt spid="5">
                                            <p:txEl>
                                              <p:pRg st="0" end="0"/>
                                            </p:txEl>
                                          </p:spTgt>
                                        </p:tgtEl>
                                      </p:cBhvr>
                                      <p:to x="100000" y="95000"/>
                                    </p:animScale>
                                    <p:animScale>
                                      <p:cBhvr>
                                        <p:cTn id="38" dur="166" decel="50000">
                                          <p:stCondLst>
                                            <p:cond delay="1834"/>
                                          </p:stCondLst>
                                        </p:cTn>
                                        <p:tgtEl>
                                          <p:spTgt spid="5">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5">
                                            <p:txEl>
                                              <p:pRg st="1" end="1"/>
                                            </p:txEl>
                                          </p:spTgt>
                                        </p:tgtEl>
                                        <p:attrNameLst>
                                          <p:attrName>style.visibility</p:attrName>
                                        </p:attrNameLst>
                                      </p:cBhvr>
                                      <p:to>
                                        <p:strVal val="visible"/>
                                      </p:to>
                                    </p:set>
                                    <p:animEffect transition="in" filter="fade">
                                      <p:cBhvr>
                                        <p:cTn id="43" dur="2000"/>
                                        <p:tgtEl>
                                          <p:spTgt spid="5">
                                            <p:txEl>
                                              <p:pRg st="1" end="1"/>
                                            </p:txEl>
                                          </p:spTgt>
                                        </p:tgtEl>
                                      </p:cBhvr>
                                    </p:animEffect>
                                    <p:anim calcmode="lin" valueType="num">
                                      <p:cBhvr>
                                        <p:cTn id="44" dur="2000" fill="hold"/>
                                        <p:tgtEl>
                                          <p:spTgt spid="5">
                                            <p:txEl>
                                              <p:pRg st="1" end="1"/>
                                            </p:txEl>
                                          </p:spTgt>
                                        </p:tgtEl>
                                        <p:attrNameLst>
                                          <p:attrName>ppt_w</p:attrName>
                                        </p:attrNameLst>
                                      </p:cBhvr>
                                      <p:tavLst>
                                        <p:tav tm="0" fmla="#ppt_w*sin(2.5*pi*$)">
                                          <p:val>
                                            <p:fltVal val="0"/>
                                          </p:val>
                                        </p:tav>
                                        <p:tav tm="100000">
                                          <p:val>
                                            <p:fltVal val="1"/>
                                          </p:val>
                                        </p:tav>
                                      </p:tavLst>
                                    </p:anim>
                                    <p:anim calcmode="lin" valueType="num">
                                      <p:cBhvr>
                                        <p:cTn id="45" dur="2000" fill="hold"/>
                                        <p:tgtEl>
                                          <p:spTgt spid="5">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p:spPr>
        <p:txBody>
          <a:bodyPr>
            <a:normAutofit fontScale="90000"/>
          </a:bodyPr>
          <a:lstStyle/>
          <a:p>
            <a:r>
              <a:rPr lang="es-CO" b="1" dirty="0" smtClean="0">
                <a:solidFill>
                  <a:srgbClr val="FF0000"/>
                </a:solidFill>
                <a:latin typeface="Algerian" pitchFamily="82" charset="0"/>
              </a:rPr>
              <a:t>Cinco Pasos </a:t>
            </a:r>
            <a:r>
              <a:rPr lang="es-CO" b="1" dirty="0">
                <a:solidFill>
                  <a:srgbClr val="FF0000"/>
                </a:solidFill>
                <a:latin typeface="Algerian" pitchFamily="82" charset="0"/>
              </a:rPr>
              <a:t>hacia la victoria</a:t>
            </a:r>
          </a:p>
        </p:txBody>
      </p:sp>
      <p:sp>
        <p:nvSpPr>
          <p:cNvPr id="3" name="2 Marcador de contenido"/>
          <p:cNvSpPr>
            <a:spLocks noGrp="1"/>
          </p:cNvSpPr>
          <p:nvPr>
            <p:ph idx="1"/>
          </p:nvPr>
        </p:nvSpPr>
        <p:spPr>
          <a:xfrm>
            <a:off x="0" y="2708920"/>
            <a:ext cx="6494377" cy="2796080"/>
          </a:xfrm>
        </p:spPr>
        <p:txBody>
          <a:bodyPr>
            <a:normAutofit fontScale="92500" lnSpcReduction="10000"/>
          </a:bodyPr>
          <a:lstStyle/>
          <a:p>
            <a:pPr marL="0" indent="0">
              <a:buNone/>
            </a:pPr>
            <a:r>
              <a:rPr lang="es-CO" dirty="0" smtClean="0"/>
              <a:t>Cundo decimos</a:t>
            </a:r>
            <a:r>
              <a:rPr lang="es-CO" dirty="0"/>
              <a:t> que Dios es soberano, esto significa que Dios gobierna sobre </a:t>
            </a:r>
            <a:r>
              <a:rPr lang="es-CO" dirty="0" smtClean="0"/>
              <a:t>todo </a:t>
            </a:r>
            <a:r>
              <a:rPr lang="es-CO" dirty="0"/>
              <a:t>el universo. Tiene todo poder en el cielo y en la tierra. No hay nada que pueda impedir que Dios haga lo que decide hacer. La Biblia dice</a:t>
            </a:r>
            <a:r>
              <a:rPr lang="es-CO" dirty="0" smtClean="0"/>
              <a:t>:</a:t>
            </a:r>
            <a:endParaRPr lang="es-CO" dirty="0"/>
          </a:p>
        </p:txBody>
      </p:sp>
      <p:pic>
        <p:nvPicPr>
          <p:cNvPr id="4100" name="Picture 4" descr="Cuando decimos que Dios es soberano, esto significa que Dios gobierna sobre todas las cosas en este mundo y en el univers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561003"/>
            <a:ext cx="2402210" cy="265737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980728"/>
            <a:ext cx="8666906" cy="830997"/>
          </a:xfrm>
          <a:prstGeom prst="rect">
            <a:avLst/>
          </a:prstGeom>
        </p:spPr>
        <p:txBody>
          <a:bodyPr wrap="square">
            <a:spAutoFit/>
          </a:bodyPr>
          <a:lstStyle/>
          <a:p>
            <a:pPr algn="ctr"/>
            <a:r>
              <a:rPr lang="es-CO" sz="2000" b="1" i="1" dirty="0">
                <a:solidFill>
                  <a:srgbClr val="FF0000"/>
                </a:solidFill>
              </a:rPr>
              <a:t>Para poder disfrutar </a:t>
            </a:r>
            <a:r>
              <a:rPr lang="es-CO" sz="2400" b="1" i="1" dirty="0">
                <a:solidFill>
                  <a:srgbClr val="FF0000"/>
                </a:solidFill>
              </a:rPr>
              <a:t>nuestra vida cristiana y gozar todo lo que Dios tiene para nosotros, hay unos pasos definidos que debemos tomar:</a:t>
            </a:r>
          </a:p>
        </p:txBody>
      </p:sp>
      <p:sp>
        <p:nvSpPr>
          <p:cNvPr id="6" name="5 Conector"/>
          <p:cNvSpPr/>
          <p:nvPr/>
        </p:nvSpPr>
        <p:spPr>
          <a:xfrm>
            <a:off x="279094" y="1811725"/>
            <a:ext cx="836522" cy="891551"/>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a:solidFill>
                  <a:schemeClr val="tx1"/>
                </a:solidFill>
              </a:rPr>
              <a:t>1</a:t>
            </a:r>
            <a:endParaRPr lang="es-CO" sz="2400" b="1" dirty="0">
              <a:solidFill>
                <a:schemeClr val="tx1"/>
              </a:solidFill>
            </a:endParaRPr>
          </a:p>
        </p:txBody>
      </p:sp>
      <p:sp>
        <p:nvSpPr>
          <p:cNvPr id="7" name="6 Rectángulo"/>
          <p:cNvSpPr/>
          <p:nvPr/>
        </p:nvSpPr>
        <p:spPr>
          <a:xfrm>
            <a:off x="251520" y="5373216"/>
            <a:ext cx="8666906" cy="1569660"/>
          </a:xfrm>
          <a:prstGeom prst="rect">
            <a:avLst/>
          </a:prstGeom>
        </p:spPr>
        <p:txBody>
          <a:bodyPr wrap="square">
            <a:spAutoFit/>
          </a:bodyPr>
          <a:lstStyle/>
          <a:p>
            <a:pPr algn="ctr"/>
            <a:r>
              <a:rPr lang="es-CO" sz="2400" b="1" i="1" dirty="0"/>
              <a:t>“Todos los habitantes de la tierra son considerados como nada; y él hace según su voluntad en el ejército del cielo, y en los habitantes de la tierra, y no hay quien detenga su mano, y le diga: ¿Qué haces?”</a:t>
            </a:r>
            <a:r>
              <a:rPr lang="es-CO" sz="2400" b="1" i="1" dirty="0">
                <a:solidFill>
                  <a:srgbClr val="FF0000"/>
                </a:solidFill>
              </a:rPr>
              <a:t> (Daniel 4:35</a:t>
            </a:r>
            <a:r>
              <a:rPr lang="es-CO" sz="2400" b="1" i="1" dirty="0" smtClean="0">
                <a:solidFill>
                  <a:srgbClr val="FF0000"/>
                </a:solidFill>
              </a:rPr>
              <a:t>). </a:t>
            </a:r>
            <a:endParaRPr lang="es-CO" sz="2400" b="1" i="1" dirty="0">
              <a:solidFill>
                <a:srgbClr val="FF0000"/>
              </a:solidFill>
            </a:endParaRPr>
          </a:p>
        </p:txBody>
      </p:sp>
      <p:sp>
        <p:nvSpPr>
          <p:cNvPr id="8" name="7 Rectángulo"/>
          <p:cNvSpPr/>
          <p:nvPr/>
        </p:nvSpPr>
        <p:spPr>
          <a:xfrm>
            <a:off x="899592" y="2099338"/>
            <a:ext cx="5040560" cy="523220"/>
          </a:xfrm>
          <a:prstGeom prst="rect">
            <a:avLst/>
          </a:prstGeom>
        </p:spPr>
        <p:txBody>
          <a:bodyPr wrap="square">
            <a:spAutoFit/>
          </a:bodyPr>
          <a:lstStyle/>
          <a:p>
            <a:pPr algn="ctr"/>
            <a:r>
              <a:rPr lang="es-CO" sz="2800" b="1" dirty="0"/>
              <a:t>Crea que Dios es </a:t>
            </a:r>
            <a:r>
              <a:rPr lang="es-CO" sz="2800" b="1" dirty="0" smtClean="0"/>
              <a:t>soberano:</a:t>
            </a:r>
            <a:endParaRPr lang="es-CO" sz="2800" b="1" dirty="0"/>
          </a:p>
        </p:txBody>
      </p:sp>
    </p:spTree>
    <p:extLst>
      <p:ext uri="{BB962C8B-B14F-4D97-AF65-F5344CB8AC3E}">
        <p14:creationId xmlns:p14="http://schemas.microsoft.com/office/powerpoint/2010/main" val="35032966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20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barn(inVertical)">
                                      <p:cBhvr>
                                        <p:cTn id="20" dur="500"/>
                                        <p:tgtEl>
                                          <p:spTgt spid="3">
                                            <p:txEl>
                                              <p:pRg st="0" end="0"/>
                                            </p:txEl>
                                          </p:spTgt>
                                        </p:tgtEl>
                                      </p:cBhvr>
                                    </p:animEffect>
                                  </p:childTnLst>
                                </p:cTn>
                              </p:par>
                              <p:par>
                                <p:cTn id="21" presetID="16" presetClass="entr" presetSubtype="21" fill="hold" nodeType="withEffect">
                                  <p:stCondLst>
                                    <p:cond delay="0"/>
                                  </p:stCondLst>
                                  <p:childTnLst>
                                    <p:set>
                                      <p:cBhvr>
                                        <p:cTn id="22" dur="1" fill="hold">
                                          <p:stCondLst>
                                            <p:cond delay="0"/>
                                          </p:stCondLst>
                                        </p:cTn>
                                        <p:tgtEl>
                                          <p:spTgt spid="4100"/>
                                        </p:tgtEl>
                                        <p:attrNameLst>
                                          <p:attrName>style.visibility</p:attrName>
                                        </p:attrNameLst>
                                      </p:cBhvr>
                                      <p:to>
                                        <p:strVal val="visible"/>
                                      </p:to>
                                    </p:set>
                                    <p:animEffect transition="in" filter="barn(inVertical)">
                                      <p:cBhvr>
                                        <p:cTn id="23" dur="500"/>
                                        <p:tgtEl>
                                          <p:spTgt spid="4100"/>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down)">
                                      <p:cBhvr>
                                        <p:cTn id="28" dur="580">
                                          <p:stCondLst>
                                            <p:cond delay="0"/>
                                          </p:stCondLst>
                                        </p:cTn>
                                        <p:tgtEl>
                                          <p:spTgt spid="7"/>
                                        </p:tgtEl>
                                      </p:cBhvr>
                                    </p:animEffect>
                                    <p:anim calcmode="lin" valueType="num">
                                      <p:cBhvr>
                                        <p:cTn id="29"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4" dur="26">
                                          <p:stCondLst>
                                            <p:cond delay="650"/>
                                          </p:stCondLst>
                                        </p:cTn>
                                        <p:tgtEl>
                                          <p:spTgt spid="7"/>
                                        </p:tgtEl>
                                      </p:cBhvr>
                                      <p:to x="100000" y="60000"/>
                                    </p:animScale>
                                    <p:animScale>
                                      <p:cBhvr>
                                        <p:cTn id="35" dur="166" decel="50000">
                                          <p:stCondLst>
                                            <p:cond delay="676"/>
                                          </p:stCondLst>
                                        </p:cTn>
                                        <p:tgtEl>
                                          <p:spTgt spid="7"/>
                                        </p:tgtEl>
                                      </p:cBhvr>
                                      <p:to x="100000" y="100000"/>
                                    </p:animScale>
                                    <p:animScale>
                                      <p:cBhvr>
                                        <p:cTn id="36" dur="26">
                                          <p:stCondLst>
                                            <p:cond delay="1312"/>
                                          </p:stCondLst>
                                        </p:cTn>
                                        <p:tgtEl>
                                          <p:spTgt spid="7"/>
                                        </p:tgtEl>
                                      </p:cBhvr>
                                      <p:to x="100000" y="80000"/>
                                    </p:animScale>
                                    <p:animScale>
                                      <p:cBhvr>
                                        <p:cTn id="37" dur="166" decel="50000">
                                          <p:stCondLst>
                                            <p:cond delay="1338"/>
                                          </p:stCondLst>
                                        </p:cTn>
                                        <p:tgtEl>
                                          <p:spTgt spid="7"/>
                                        </p:tgtEl>
                                      </p:cBhvr>
                                      <p:to x="100000" y="100000"/>
                                    </p:animScale>
                                    <p:animScale>
                                      <p:cBhvr>
                                        <p:cTn id="38" dur="26">
                                          <p:stCondLst>
                                            <p:cond delay="1642"/>
                                          </p:stCondLst>
                                        </p:cTn>
                                        <p:tgtEl>
                                          <p:spTgt spid="7"/>
                                        </p:tgtEl>
                                      </p:cBhvr>
                                      <p:to x="100000" y="90000"/>
                                    </p:animScale>
                                    <p:animScale>
                                      <p:cBhvr>
                                        <p:cTn id="39" dur="166" decel="50000">
                                          <p:stCondLst>
                                            <p:cond delay="1668"/>
                                          </p:stCondLst>
                                        </p:cTn>
                                        <p:tgtEl>
                                          <p:spTgt spid="7"/>
                                        </p:tgtEl>
                                      </p:cBhvr>
                                      <p:to x="100000" y="100000"/>
                                    </p:animScale>
                                    <p:animScale>
                                      <p:cBhvr>
                                        <p:cTn id="40" dur="26">
                                          <p:stCondLst>
                                            <p:cond delay="1808"/>
                                          </p:stCondLst>
                                        </p:cTn>
                                        <p:tgtEl>
                                          <p:spTgt spid="7"/>
                                        </p:tgtEl>
                                      </p:cBhvr>
                                      <p:to x="100000" y="95000"/>
                                    </p:animScale>
                                    <p:animScale>
                                      <p:cBhvr>
                                        <p:cTn id="41"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animBg="1"/>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7974" y="3140968"/>
            <a:ext cx="8440489" cy="1224136"/>
          </a:xfrm>
        </p:spPr>
        <p:txBody>
          <a:bodyPr/>
          <a:lstStyle/>
          <a:p>
            <a:pPr marL="0" indent="0" algn="ctr">
              <a:buNone/>
            </a:pPr>
            <a:r>
              <a:rPr lang="es-CO" b="1" i="1" dirty="0" smtClean="0"/>
              <a:t>“</a:t>
            </a:r>
            <a:r>
              <a:rPr lang="es-CO" b="1" i="1" dirty="0"/>
              <a:t>Nuestro Dios está en los cielos; Todo lo que quiso ha hecho” </a:t>
            </a:r>
            <a:r>
              <a:rPr lang="es-CO" b="1" i="1" dirty="0">
                <a:solidFill>
                  <a:srgbClr val="FF0000"/>
                </a:solidFill>
              </a:rPr>
              <a:t>(Salmo 115:3</a:t>
            </a:r>
            <a:r>
              <a:rPr lang="es-CO" b="1" i="1" dirty="0" smtClean="0">
                <a:solidFill>
                  <a:srgbClr val="FF0000"/>
                </a:solidFill>
              </a:rPr>
              <a:t>).</a:t>
            </a:r>
            <a:endParaRPr lang="es-CO" dirty="0">
              <a:solidFill>
                <a:srgbClr val="FF0000"/>
              </a:solidFill>
            </a:endParaRPr>
          </a:p>
        </p:txBody>
      </p:sp>
      <p:sp>
        <p:nvSpPr>
          <p:cNvPr id="4" name="3 Rectángulo"/>
          <p:cNvSpPr/>
          <p:nvPr/>
        </p:nvSpPr>
        <p:spPr>
          <a:xfrm>
            <a:off x="251520" y="332656"/>
            <a:ext cx="4572000" cy="2554545"/>
          </a:xfrm>
          <a:prstGeom prst="rect">
            <a:avLst/>
          </a:prstGeom>
        </p:spPr>
        <p:txBody>
          <a:bodyPr>
            <a:spAutoFit/>
          </a:bodyPr>
          <a:lstStyle/>
          <a:p>
            <a:pPr algn="ctr"/>
            <a:r>
              <a:rPr lang="es-CO" sz="3200" dirty="0"/>
              <a:t>Dios es el Creador del universo. Él tiene el derecho, la sabiduría y el poder para hacer lo que desea. La Biblia dice:</a:t>
            </a:r>
          </a:p>
        </p:txBody>
      </p:sp>
      <p:sp>
        <p:nvSpPr>
          <p:cNvPr id="5" name="AutoShape 2" descr="data:image/jpeg;base64,/9j/4AAQSkZJRgABAQAAAQABAAD/2wCEAAkGBhQSERQUExQWFRQVGRUXFxgXGBoaHRUaHBgXFxcWGRoaHCYgGBokGhgXHy8gIycpLCwsFx4xNTAqNSYrLCkBCQoKDgwOGg8PGiwiHiUsLCwpKiopLCwsKSwsKSwsLCwsKSwsKSwsKSwpLCwpLCwpLCwsLCwsLCwsLCwsLCwsLP/AABEIAMIBAwMBIgACEQEDEQH/xAAcAAABBQEBAQAAAAAAAAAAAAAFAAMEBgcCAQj/xAA/EAACAQIFAgQDBgUCBQQDAAABAhEAAwQFEiExQVEGEyJhcYGRByMyQqGxFFJywfBi0RUzouHxFiQ0U0Njgv/EABoBAAMBAQEBAAAAAAAAAAAAAAMEBQIBAAb/xAAuEQACAgEEAAUCBQUBAAAAAAABAgADEQQSITETIjJBURRhBTNxgaEjQpGx0TT/2gAMAwEAAhEDEQA/AMRrq28GpGIA6VFpyxfDbuDB3CFcNbNwgDmtc+z/ADsWyqW5LDkDiO/wrHsvxxQg8EcHrRvwzm+ItX9Vu61vXsxWNxI2O2wqjWwZcAZzxJ+oqJ5zjE+prV7UobuJqLfY9KCeD891qLbkFo2Pf41axaFTLUNLlWE1WRcuQYIN2u0buKkYm0AYBj9a5sg9f0rxYEZnAhBxImLsrEmKz/xRj9MydqvWcp6TFZR4jtuzeXB3qnohkZiOo9WJUcbeLkknk7EzAqAryTvIEwRMGOonf6irTcyMKkN/4qN/wlbdlmbUsx5YKmLgkhmDcQsfrTjqQQSeJtHUjAlSv4XVvQ67airAUEzRfAeFrmYBxZVAbalySQNgO/WdtqUvpXGY7VdjiUIiuYolmuWNYuNbYqSsbqZVgQCrKeqkEEH3qBUh0xHwczkLXkVYfBub2MPfL4myL1s23TSejEbN8t/rUPMnw7W7PlK63QGF4MZUtrJRkMzuhAIgRp6zWCs7mCwKl2covOoZbbsrGAQpIJ7bU5lGVPiL9uzbWXuMFUfExJ7AczW94nHYTJsL/DWlN27bTXcKzu/BZiZ0ieAONqC77BNKNxxMOxfg7FW7aO9lgLk6QILbcyo3HtI3oYMIwmREbEHYj5HerD4l8UNirmuCriBIZukx8/hFR7mPbFaUvMWcDSlxvxAiYRj1Uk8niu1vk5YTT1kCcZPgwzqGIArUMNj7Nm0PWDArHGZrbQZDKYI7EVIx926pAuEjUquBIPpYBlO3cEbc1er1aKuMSVfpGuPJl8znxoCGFuDIIk9PcdjVXGbseWJNAFxBoplGXG84G4FGrv8AEPlnPpkqXmc4y/qiOatHgXNUsuDdJI7Dn61HzzwitiwrnlhqU6gZAkHYcb0FyvEhd+oNEA83PvMNiyvyzZcux7uZMhTxP+9d5ph2AOmPkf71SsN4od1VWeFT8K9N+d+9WvJs6LgBjIAhfYUbaRyJHsXbyZ5ausU0sNxVW8S5ezCFmrviljeq/mWdqmoFA3pYckQSIDCOoO9dJyOpyondkSnYXOxaQIcHhnKiCzrcLN7mLgE/KlULEYklie5pUn4SyvvaA8Xjrl82w0Eqq20AVRsD6R6QJO/Jk094i8NX8DdFrEJofSGiQdjxxQ+3bYnYEnpFdYjEvcbVcZnbqWJJ+p3qK+SZVHHUVlZqyZKyqtxWtlnYL5bBiNBBkkj8wI29qr+HG4resg+zKwyK1u8SYE/hYEnkginaWVBljE9QT0Iz9n9i4SkkSe5rUbt2PjUHJPDNqwo/Mw/Mdj9KlYxOIG9B1N63WcdQFVLVKSezIzXJ5pLe6U8mCLc96l28Ag6T8aAzoOIVK7DzB72gwihWJ8PqZaBPvVjvEKNth9B9agNiQQSN45PQdB8a3Xay+mZtqU+ruZX4qsBO25NV7MM9Fq5/7VnUG2V+8CsQXEXAuxABPXnerl44yV7m6kc/9+lZpnGAuWjJBIFWi29ATEqgAcCDLxinsHirqAm07LIIMGJB5B9qaxKlSQ6MrQDBEETBBIImI+HIonleVu8KABq6ngDidq4pDnAjLeQZMrOJtfWopt1d8f4JuKxBBYdCo2oHmmTeVtvPv0pS/TE8jqMValTxPb/g2+uBTGnT5LvoG/qn1dO3pND8yya7hygurpLolxdwZRxKtseoqSc5vfw/8NrbydWvR01RE/SpnhTw62LvqDtaUhrrs2lUtqV1+o7AwYA5NTHXbHFJlm+zLBjB27uZ3xpRFa1h5B+8vMNtIjcCORVczLxXeuC7aG4vOGuGPVcI4U9Qo/l4nfmjXjzxAFvG3YS5aVJS3rJ9Nkj0rbSALaQSerb7t0oBg7dtL6aX1DSDPXUeh9xxSbEHmN01bpZvs98IW7zlrskAbjgTtt8KuWd/Zph7ysyyGO/PJEwCfnzVbwDXcOrXLbtpKyAr6SHG4lSpV17iiviLxvcs4UMVTVcsIZllYvcVl1LClIBAMSDUt97PlTLBrNSYYcTH84u6rrGew39hG56/GmEtIbbMXhwyhU0n1AhtTauBBCiOur2ppzNc1bUnGJBbGeJ5NP2Me6CFYiexpiKUVtWZeQZggHuSUxjAzJr1sUSZqOop+1YmnqnsIwINgok+zjZHarT4fzkppnjaqLpIovgXYAdv3qpp7iTgxHU0KVmxvjBctgjtVH8U2WA29zUjIs2cDSZIoxiMGHBL77QKcZeJFT+m/MpOGz3DoiqUvEgCf+QfV+aNVomJmJPEUqLP4PBMxzSqb4R+ZV8euVnwl4pbAX/PREdoZQHGwkRI7Gg1+4XYseWJJ+e9dJZk06LG9ImotKG4CP4K4SAmlY1Fp0jVuAI1c6dpjvJrU/AN25ZUi2SgZgxAgBuOes7fQmqNk2CEgkVqHhXBrcu27fEz7bAE/wBqfShUqJaS9RcWYKvc0zLsf5g4gjmpdzSN6awmES2IUfE965xF0RUFgGby9SipKp5+5zezVV96h4vN2j0wOKGYu8Z9uRTRuyB7U4mnXgxCzVOcjM4xWKZjuSaZS6YgCIHqM+5ie1TbWAa6G0gGN56/Ch92+QNMROxMnfeZ5j9KbGDwBFTuHLe84xDagKD5lgEaZUGf1opfv6QBz2oZisWWbfenKwYAnnMi2PBaXQ10jVp0gljLGBCjffgACvP+FARpAEdP86UVsY4xCD99o36Gm9Qgnbj/ACK6m5SRxOs2QIxh8zCjQwBjbnj5da6z7JbD4S5qSbrQUbsO3wqqZtdi4WUmewrSMuf+GwaX8WNd1gPLRhJXqq78Hv2oWpYIAPn2h6KiTuHEyLA/ZdjMQfu7JAn8b+hT8C3Pyq9ZlllvL8utYV3tBZR8Sqks165+ZCButsgBSwBIA47nT4sxV1Cum2uoEEgPIBEbb80Nwvh1W1ahrJ3JIBnvM1MtpZ87ziVEvxjbzMo8TX/4zGPcVXVXb8zFiF+JAgRwI4oPmGFNq7xG4I+G1bnnHhOz5Y021tg9gBB+nFVPOPBC3EYa40wVbnmdveoLXbH2tPp6qd9QZe4GyzP3uWxbt2ZQgB7hDbnqPRwKF+OvEfm27FhV0i2oDjfcqWQfpJ+dGfC2V4yw5VA7KLqoSgLLJ3JkdhEzxNLxT9mdxkN/DMbhUfe2mIDho1E2h/8AkQgyB+LY881qunz7scCY1OszWFJ595mUVLy2+tq8jXbQuqjAtbaQHA5UxuKauWirQQQQdwdiCP2rzF4lrjs7szuxLMzGSxJkkk8knrT4koyRezSMSb9lBZi55ltU3FqG1KFnoNue1RLjlmJPJJJ9yTJrxrhIAJ2Gw9tyf3JPzruwonc0WtdxAmTxJmGsyIirBl+Vl0gDccUFuYwWwAgB96lYbxe9sQFWrqW1VcMZOtSx/TJF7JCrbian4TLSF3FP5f4itYkwfRc6A8H4HvvVks+HLrYZr6lTbU6W3/tTSvUBvB4iVht9LCBMGo1gHirbhkUgQZqsqkVNy3G6G3O3X2ojnIijKTLCFilTWIzKwGIF7UNt49gT9Dt8qVIeKv3/AMTfhNMxtZA7L5mlvLBCltJ0gngTET7USseHwHhhvV4waXlV8JoU27YVmVVYqtz0y2qedUkTMke1cYXBhXBZTt17V6og5JjFtre0n+EfBtu42ltgNztufgYgbkVoWW+HrNgg20GsCNZ5Pcz/ALVVcmzG6sra2VjJMT+9W1b7aATyBvG1Ias2M3fHxmH0xTbyOZOc6ajYkAiJiKE/xTHckzT5vsyxuS3tyPjS3glcHMIdQGyMSFesQ3qIA345PX51DvY+0Ov7UMzvGvbO5iZEgzxE/v8AvVazfM4SSd+/Sq9WnyMkyS1hLYUTQLOYsiakaA3+221Drl/Wp9MKTyRJ2O4DfvWYYTxxdssV1yh/EvT9avuTeIbV2xKkkjcgmYkiWAofhBTkc8xltwADdR+/aGwk6p5Y+kA7b7TM0Nv4qNiOP/FTHuo9w78QF0Ab87t6tjx+tHsF4ctvYN1zJG8D2ohtFYy2ZhKi/UrtkPbAYal1Dbpzsfr2r3H32WQZ9IA36Dp/nvU+9jS8rAKgQAR9ODQ3GYkFVgauNQJJkCJB3k/Uc0QE5yRB8dSL4byZcRi01RpU+Y3sF3g+0wKNeI83/i7wVP8Al2yQD/Oep9h2+tc4PLrlrA3HtJL3AxLcBLQ5Ek8kgkD4dqD5ESf+/wDnNLbhZYXPtwI8AVrCj3h24um2CDuNvnBI/UUTwV30n/Uv9qhOhNuCN9dv6axv9JqbhY0SOGLR8JIX9N6nWvmUqqtuJJwhBVAd5BEH4VX89y+3N1twltCxVTAY8BTG4kkcGrBhvy+w/vQjDYfzrxU7p5nmORwdJ+7t/Uaj7KO9J7FZiSI+HZFG04k3w/lf8PhQY0kWnuEf62Goz12AA+tQMcTbsXHU7pewwB90NlT/AHqw51f0WT11ECO4mSPmAR86FZhhj/DW0b8Vy7bZv6i2tv1H6URW/k4gnX+BMp+2XJf/AHX8VbQ6Lqqbh6C4Z57SoBk9aoX/AAqblq35lr70Wzq8waLeuBFxvyFZ9QP4a+mcdlwa3cRlDJeZbLA9U0EN8xEg9wK+a89yl8NfuWbghkYj4jow7giCD2IrjYHUGmejIF7CsomJXUyhhJUlYkBog8g/Md6aqXi8xuXAiu0qg0qAAABsJgAAtsJY7mBJMV7jsyuXvLFwgi0i2khVEIswDpA1cncya6uZoyNdUAKQ0kzIg+nfYT1kb7UzNEs7yr+HuaPNtXfSjarTal9QmJ/mHBHQ0OArrEkzw6nSGDtWg+F8be8kBnYW23IJMHpMdaoeGQFhJ261dc08WlcPYRWDeWuhBAlF5jbc796qaQbRubqJaoFvKO4QxmMReSBUO1jg34SDVMx2ZtdaW54rvA5gU67GnPq1ZsDqL/RkL95bziV9q9qs/wDEjSonirB/TtPpTAOl0F7cFHJgx+LSSv709cylTsVH0FUX7OcyxDXNN7UqINKIwIj4L/etN0iOd6jOWSEQK3EhYTBKmwAEVNa8FEn6dajtPA/81BzR4VZMA9ew7+9YCl25M6WCKdojWIbfYdzHtQzNcxKIwkhuI4PvI5ofi/FaKxtl9tueZHHwHtQPPs0Egz855/z+9VKqT/d1Jbtk4EK51nuF/gdMHzuvseprK8yz1Llhx5ji4HAVNPpZI9TFp2IPSKM4jGed6ZHqIHIiTtyeBVLzfAmzee2YlGIOlgw27EbH5UPVE1LhD3zKOkRWOWHIjK3TWgeGrPlW7bySlwMTpYT6TuCN43g7jfpWczRbJs/uWCdLbFWXodmEHkfrzS2nv2nBjOop3rgS+L4y8tijpIjbgHV0k9qPZX4q80G2CyMQTpJEbcx/4qj4hBjcMDaRP4i1GqGhnUDkTzuTx296GZTmQs3v/ceYDb/KFEgjodRECnnuUNhuvmIrR5fL3NRRNB3PO8mlgLQe76CGLHSADMyYqt5l4vwd+wqhntsNjIJJPIMCRpjbmi32Pfe33vuVFqwIknl2/DA/pDH6VmzUqFyP2mU0zE88SxeOc0ZEt4O2CqBRraCNUbaVPVR196g5Fp9IHerbjM0S+HdLHmNbY27ZKzvAJYzsqSRJ9qjW8q8118u8juv49KehDyV1Kf8Ap3Pwqat21Np4/wCx/YC4I6kTG4lS4srIdgrM38iCRJPc9B8KINpRVUbBQFHyED9Kif8ApW/57MzWzrYNClhqiAFIIkKAKmtkWILnWFjfSFbb5k7z8qWO3jmPB+8CQcVmOgALu7bKOw/mPYCiGT4Hy19Kn1GS0ck8n26D2AqNcW1hn067TYggFvNYqqgzAtmDEHiguMzRmf0jzI2bRfuXG2P5ZYAD5UrbeoGFjNVLucmWDHTexCIPwW/W3u07D36U7mZ+8tD+UtcI76RAHzLVxgLnoUsSXfSTMzG3ff23rnXrxDECRbAUf6nktHwBMn4UVfb4AmG4B+SYQNg6VB5AJP8AURH+9Y39t1iytzDhR98EbWf/ANc/dA9Z/HHtHtWvYrFFZGzOBG/E9S3YSeKzH7QshWRipN5txeMSo40mRwPy/IVlAT3NMBjjuY9FSsFZtlbmvXq0jy9OmNWoTrneNOrjeYopjrdiJRSDHed/bbihUUypUe8HsJkV7dci11qWUmr34c+zY6deMlB+IWh/zGGxAf8A+pT827L1rzvWvmYzgRicATOAKTA1cMw+z7FtduNZwWI8rU2j7t/wz6Y1bxHfeq/nOTX8MwW/auWiRIDqyz8JG9aWxSvc4VIOJEwmCa4YXk1LfKGUwRvUW1iGUekx7irrleMGi3d0oxTTIcBhMGAVbng/SnKimPvF7N46gO1kbQOPpXlEb2ZjUdvoNqVG3rBeaXDwX9odrBz5q6lbiN9Pt6pIUVaMb9pNl2JtElY6wJPtXz22IMRNE8lzK0rqMR5hteqfKKhp0nTGrb8UT7TQRZWX3MIJtM23AM+g8p8TLeZdJHuD0ojnZXTAIcdx0rBspz+7ZtG8FbQToLmdOvSSFnvG8TVyyrxLdOCDsCdUAtpkCTG545H7014SMwZDEbA6KVboys+Pbnl3Y/mE1X8p8WX8Oxa2+5DL6gG2IIIhtuKO/aFb1nzfMV9+QNOod1WNh7VQi1L6m1kbB9xHtIitWIdyUC1cD32a0NDXbM2i63XU+hSDAKFgQW3GxFQ8XeN12eBLEkhQAASZMAQAPYcVDv413Ch3Zgg0oCSQgkmFBPpEkmB3pzBXAHWeJ3peh/Nhuo2645EfxaBUURudyaig0ZzbCAqCvSgta1lZrs+0zSwZZPy/MWsurr06dx1ox4hxtrEqLqsFdQAUIALSf1j51WRXQNCGobaUPInTSCwbox1WrRfsoAYYoaiGC2yAOo1EEx3Er9TWbqaPeE/ELYPELdAkfhdf5kJGofHaR7gVipsMDOXruQia61okKgJCLM/6iTJZu/T6CpK5xawyhUBZudM7T0OkH9/pUm1ltrFW1vWSdDiRER8DzBHBFe2PC62/Ud471RY1sMe0kLuXmQ28QXwrX3uBHjSknSoLHaZ5jc/Kll3jfEyyhkvu3EAkLHJAXaIod4qbWUsqBAPmNHRjIUHtAJP/APQqX4awaWle6xiPSf0J+MnSB8DSOo0wc7gcCVdJqdg2lck/MfxGS6la9inPmPuAOfhvwB26RXuU5Wph33Cn0EAI+225X8Q6TzUPEY58VegbCd/9Kjp8aJ3cRECdKqIH9vj3+lLDRIo57j311jHA4EINiTOofi/Cg7sePp+1EsFhRZtlm3IDMx/VvrFQ8qwpkMwIMQq/yjqx/wBZ/TYd688YZotjCksYFxltT21cn5KDQrGywQTajA3GCcuS6+u4l1FVizN5luYncmQwrlMxN1mYeuzaDNcLKum4FHCW+CD01T8qiYq/pwgRfzMJI7cn60UyDDq+GddvUCPfgU067VLH9IFDvYKP1kjLMHhMThy2Ls4ctLEKUQaVEQAQAY35qNifs6ykaVayACC4Id/Vq2AkHcCZA9vq3jMLpTQDu2lNv5QZP1MURbDzdtb7IAI6egEn9gPlQXWvsTyq/vKt/wCnMos3WeytzzrJOhXLG2zqYEyPV6uk/lqa93QAwcqSSxIJBYnckxyetRs9w9q2AGBL3Bq2I299/f8Aaod3N7Sr6lckD2P96g22M5E+m0+lStCw5zOsdfdhs9wHmVTWfbffTv3qi/aGXa3Z8y9deGYKly2VA29TA8EztsKJZj47tg6UtHpuWO+5/KsD61Vs7zE4hlJhSBAABA/qMk+o9TTWlpcMC0T1VtZUqo/iVxlI2ohYuFBBYd+8e1Fm8NzYNwgnTu0dq4wNgISwRLilHWLgkDUpGoQR6hMg9xVtPfEjtx3AbYkzyfrSpu4CCRFKsb3mvLI5alNd4ZAXUMYUkAnbYTud/ai2NZMHi7y2Gt37Y8y2jsFuKyOpXWI9OoAyCOCKyWMFiD8MGc6QQOT6mCjYEndiBMA/Hjk1esn8TWhg/JI5IkjkRMiJgjed6z+9YZDDCD26j2I6H2O9JLpHWnNNqNh83MWvoFgxLP4vuSwhYRgHQatRVTtDHbeQelVYirTjA9/BoQJ8vkwST02PRfbvNAcyxzXdEoi+WiWxoQLqCzDNH4nM7t1rWs3FgRyMTmmxt2/ENeC/BLZg1xVupb8tGf19YExtVddIJHMGvLd9lmCRPMbVyKTXuMYh/KM0ULcS5bFzWhVCSR5bbQ4jk+x23r3LfDFzE+abZUeWj3CGMSFUsY94Bodl1jUeYijGHxV0WnsDTFxlJOkapXgK3KjuBzFVGrNlWTFCQj8SB4e/hvOH8YLnkw0+XAaY9MT0moF0jUdM6ZMTzHSasfiHwzicNhrPm2FtpLMLmiHfVGztO4AAgdJqsVKZSpwY0pB6ji1OTLrnledobyg/ll49OuNWie+neKjYIoHTzAxTUusLGorI1BZ2mJinze5VS2gtIUnbsCRMao2mupzPNNT+w/zXfEW9ZFhUDsP9ZICkdtg094rQswlZnfYnfrAJoB9kGTthMBcvXVIbEMpQdWUD0be5Zj8KIZzfdSxJ1FoN2T6LY3hB2ub/AE6dj0Mc49ohqFHYgXDWidTtyxJP96iYvHtcK2bY9oHcnc/H3pvGZsvllUMz1iIHX50R8PYAWdLvLXG/Cg5PwH7mnbmAEFpkJMJph0wlneC7c92PYU5k2Ukt59/duVXovWSO4/SvcRaOrzLkEjgDcD2Xue7VOwdxrkFhpXoOp+NSbLDj/cs1oM/p1CGF5J6n/Nqy77Qc2bE4oWlnybMr/U8+pvhsB8vetWQAfH+1ZVmjhcXfXu9z5eo7Uh4gDZlOrTm7y5nnh7MZiywLKuwfosfzdwOO9XbBZSwH3bAK3Y7fEVR7mOtWtlMsego/4ezB+8KBJHT6V46mxu+o2fw2tFyp5los5OFOt244pC6CxPRRoHxbafpNRkxdu7sHho4J2qXZwTwNjEyYHtXDZlc5ieza2DxBeaZYLlydtgB7x2H1oXmHhkXFIH7VMxOJvBmJS4JJj09Okz7V1YuksJK/OdX04FRnZlMsVuVXgiVmz9nVtSC0E+8/Wnj4DRiQQkRsferJicuuPuvA6maEveuIYZTHWP8AehfUHPMKgVxwR/iQV8MqbVy1bfkFTPuIMdqzi/fGGutZYD0mCea0rxJiZwzXLMhlG46judqyDHgsZbnmT1/3qr+Hap2JyZM12nUgYHMexGKsajtPvNKhRQUqs/UGR/po5meFsp/yb5u+pxvaNv0jTofdj+KT6emn3ofJo5k/hW/iw3kW2fSJMDiheKxD6VtPxaLwpAGksRq6TyBz2rdleyLqwMbxeMe65e47O7cs7FmbpJJ3O1eWbeowKaqy/Z/ftpjrL3LiWgjatTiVkcA9gd9+lYTueY4GZqeT+ErlnBBDbGtguuREDnTHeYJJ/Sq9mngLUyi0AS44H5TJ2P0n51oGM+1zBFVVCGeAdOoAdtOvcA9aqfiDxrh2LMQ6tuIRtMdIO25+lWabGdcESG6Mj5Uk5mX51hT5jfdrbiPSgIUQAJEkneJ55JoXaA1DVMSJjmOsT1itfx/hlL2HN1vVbAWHA33gwB3iTvt6eaznFZXftW7mlW/h3fTqgQxT1AT0IDSY70C+oA+WUNPqN483Eg4XGBCYBidu8dJoomM3FxROkg/GN6r5WDRnwxft+bouzoaZiJmNtzsN4/WvUXn8pupu2sesQ74w+0u/mFu3auKiokfhB3PEneqlewxXeDB4PeimcZWLZI6jpUbLcxVJW4CyEce9YsoCNsbj4M6lm5dyxnA4F7zrbtqXdphRyYBJ59gT8qs/2Z5OmJzCwlwEpOogCZ0jUAeykwDVVuMNRKiF6Dt7TWpfYbnFq1cv2ys4l1m0e6ru6D3/ADe4U9qVI2wjHibLj7YA1OdCqIUDt7dAe3as68TZl5p0J6ba/wDUf5ieSfc1Z8VYu4htwS3QcBR8/wC9DsdlVnD/APMYXLs8flQe/c+5oqYXvuJNlzwOJV8uytnYNGlBxI69461ZcPeSyNpLt1Jlj7T+VfahOIzYGVTfpPSpWXYUEiRv+Yzv8PajWDcOYSptpwO4WwqG4dTGewHA9veixZbaFm4H6noBULLbisTpHpXaaH5lj/MvpbH4EO/u3/apdnmOJWqwq5ML5RiC73GbnUB8IHFZP4xxDDHX1HS4x+u/960/Jr0F/e4/715gPs+S5iruJxAkM8on0hnjp/p+tKlPNHUvFfMz3w/4IxGOIcDRamC52HvHVj8K07KfA2Hsgane4w2MtCk/0j/erFccJsAAAOANh22qHZugvuff50XYDFbdXY57xJljDIv4UVfgAKemojY9RsCCRzuB7c04t4RvXdoEW3ZnbgHmPmKgYjAWid0BP+dKRxqmYmBvJEcdp5ph8WDXDWD3PByOjGcaAg+7Cof6QfluCaCXc20mLqrpM+rSI+cCaNthz+Y6R7/2A3NC80xNhUIcFydh0E/LcUrdo0sEMmoKGQzlyN6rRienKt7f9qj5p4ftPbl7FskDoo+tRjnPlb2kQLIlSCSe/qJP7UewGcpeUEARsCOCp7Go1ulenkdfMp160sRmYFmOTXfNf7o8ngbe1Kt2vZIrMWDKAd9xSrY/EHHG2Pb6DMjXLMVgkN3C3Y1KNQSdp/Kw7j+9UbG2n1M1wHUxJJPUnmty8B3bd9bdtyNI677+1PfbN4Xw64XzEAV9gAOvH9q+91VabwvOZ8Hpr3wS3z+8+faew2HZ50qxCjUxAJ0rIBYxwJI396aIqXZN62jFS6o40PpJAYTOloO4kDY9ql7W5xKhIEWY2Vt3GW3cF1AfTcCsocdwrbj59qbt4o8dK6fFqfL+7QaBDQX+93JlpbYwdPpjYCmcTdDOzKoRSSQoJIUE7KCxJIA2k77V5LGU8ThUGWvEeJ5s27Y2CKRsT6p6tvG3ECrH4TX+LtMrsS4UKoMcBYWIHQAfGsvBq1eB85a1eWN+kcTJqvRqQ7ciTtRp8VnbIPiPAi0+nqP8ioOWMouKX/CN60f7SPCoMX7Lq+qC67Aq3BA33FZiwg/DasXesWYhKG317cy4tmtjEn8JBAgb8x0mKHZ14fC2xdtTp/MvMe+3Sq2jkGRU/Ls6uWWJVtmBVhAIZTyCDt8+h3FcfVraNtg/edXTms5Q/tOMHdCuCyhl6g9R8qvH2dZcq5xZU6tEs9sj8wElD8Nj9KA5KmGxF3yCnl+aCqXCzE27kejYbFC0AgjrztU3C4q9lty1du4ci6pGhnciIAaAFbiHEz8OQRS20enM27E9dz6C8R5x5SFbcKzfX3+FZ7dsm435mY79THv3p7LM5t40a7VwG4YJtmdS/wAx3/EF7dQKieIPEuBtpcsXGuoxaCbRDNcUT6vUoCAtvAJkAcTt1VFY4ipZrDJaYLyyDcVlUsiiRplmBIMtsBAJk1Dwnifzb62rS6kj1G0ysQN5O8fQfKZrMsxzR1ZkW8btsgENvuCBHpJlWG4I6R2oal8gg9utcsuJHEYqowckze8R4gtiyq4dgSx0k/8A1/1dQx3j4UyrhTZ07xyfnvNVTLs4NtbV9EN8Xra27gDHULyAai34vVpJaCN9QbvV18OOmNeydEKQzmIUoFbSQdPJLED3BnaKkDUHdtI7llqgFyDLN4XyvbzXGxLFQesmdfw7VYLt8KJPw+dNveCiBsoH0AFBcxxpI1bhFiPdt4/Sj4iTNHMxxsEiZbsOntUC3iYYE8Aifaod/G8AjeNz1qDiMeTsD/nMVoQRaWTCOwJ1tKsQE6gyZkAdI706uKVnKyduR0kfuKE4W3c0KWOnqOp+lM5pj1tsjIQbqnmAZ5G44mTXcZM5nAh3GsFXU5Cr8PUewUVWMZ4rCEi1t/qO7f7L8BTuY5gLlpiTOxJ55H+1US/ekwDR0r45gHt54lytZ4XEkjf/ACJqNmGIDqV79ulVsYsIPT8/j1psZ5A3MmibVAgwXJjw9LFXaOoJ4/yK7t3ms3BcQzG5HRlnihmIxusifamxiTqC9u/UUnYgPEoVsZpWFx9u4iurbMJ/EBHcEdCDt8q8rNzbmlU06CuH8RoF8D5oy7A1avEmIOIUC5cgRvPt7fKs/wDDDFboHvVszpCgkzwfmO9ffU4NYLdz5jULi7iZxi9HmHSZWeYj9K0zJcht4jLdKwTvxzO9ZbeMkn3q+/ZfmpVzaJMMZHtUvTP/AFGUjuP61D4QZT1KPmWANm4yNypioorRvtWyLymW5pKlySduR0NZ0qkmBzSF9YrfA6jentNlYY9y9+D/ALMzjsFiMQt0K1kEhYnUQpaDvtMVSxaYKXHAIXkTJBI2meh34olf8zCJpW86XWNxL1mHRremAA8gA6pbYTEb80GLVjd8QoHzCtnPrnlG0TKkzUC4f1plTXWqji0uuGmQgU8QrgMlR7XmPibNoS66WLF5W2XU6FH4WMIGnk0KpE16ANPJ1SNo2jed55mNo6n5rHgwgntu4QdjFGzmNtmBdj5bsNamSy8S4J5O53+NAYrya0tpWZZA0t2W2rClWGIeJGqFCmNuJMAz3pnxZZm7rS4t1WBJZAQFOoiGB4J2OxI9VVkNUjD49l2n0yTB43EH5xRjerDBGIEUlW3ZnOqpeHe2QFYEGZLzMewXiP1qAWr1XpUxpeJZcPml/CNbVLhVD6pDGHUuCTpnbdfY7Ctu8CZ3YuC/dW4oNxlcgkSsAKZ+L7/Ovn/COlwIlx9GkkBiC0BogQOFBH/UTvxTmW5ncw7yjaSDMwDuJg7jcc0DHOR3G1UOMHqb/nv2j4W3f/h2uaWMAtEqpnho/wAHWKj2s2F6GVwwmARxWJ5t96q3wACxIcD+YkmQOgPbjtRDJL97CsjndGYLpDc6uTA6iigFhFLqfDODNfxl8aVE78n41CyzFKt4ahyTHxqNh8w9A4nb3+NRMUTIMmeZFdAihlvzTN1S2zDkD6HpVTv5z521zbTvqmNp3BoZmeaFgFkk9d/c/wDah+IZSDJ37f2oijE43mh3E5rJI6VX8XeCtK8fsaipfLlLa/jZgqjuTAG9TMZ4etW1DYjE6VALlRE3BuALY1atzwxA2k/Egyepk7VPMEYnH7nemUxBNDrmfWzek2FFrghSwOmeQd/VHUj41YMRati0LmGZBaeAz3biF1I0kjy41iC35VM+4FeCwhOJEXEFSJ5nmpAxclWnfj+9D8wzXDsB5asHCgsx/CzdQFA9IngyflXGExytHehtiEVW7xLGt6RNKoCY5AI/vSofEJlviDMqQC4PjWlWsuTEWYccjbcbfSsnsOVbfrWp+B7d10JtqzDYMR03kc88dK+mZwEnzmoRtwImV+KvDBwt0iZU7g/2pjw1jDbuErzG1aN9q8FdenoQZkwZHJNZFbeDU5itdisPeU6GN1RDfpNB8T5rdxeE1MS+iAWPQdB+9Rvs2+z63mBuebd8oKNoG5PM88U94eGvDG0B+MH5/wCf2qrYxLmFuuisQRsYPP0o2rqyA32mNK+C1f3kLMsCbd57QOvSxUEfmgwIqIyxtUrLs0uWLyXrZi5bYMpIncGRsea7x2NfFX7l14Ny6zO0CBJMmAOKkquTgSln5g+u1Fd3bBFcIa6EKvgz2cjiI09hLwRiWRXGlhDFgJIIDelgZBMjeNtwRtTTV75LEaoOkcmNvrXm7npNzTNfOW3qQeaoIe5qYm6NgmoE6V0qoX0gSOd96GzSNKaBNRTSmlNKvT06mvZrinPLMTXZ6IXKeS5OxNMeUa8BrMIGIhjC40okaQYIYT0jj2571JxXia418XSwuaPwysASJiB2JjrxQVMQQCO4ivLQng1sAZ4mncsMGaV4X8Si6IYQw37zHXj9KO5pmxeNTAlRBMRPtsBxWbZT4gt2So8shfztMsfcCIj2/WrJmNlkTXGtGMJc6cBgIB2Okgwa0SIk1eGjmLv7yP8AyaHviSx9xPWudRYTv9OKl3PDLlVZ3S1qAKhyZcHg+kHSPjFZGT1NnC9x7wrfQYpBdkqy3EJH5NSMC42O6if1oa2d20e/iWLPfFxhhyCoVCQxFwrp30kghdgI+Vc3lxGEuK6go0sqsIZW6Mo5BEET7GoviDJrZBZL6G6TL2wCIJ3OkiVPPfpx1o652wJA3SBjfF2Kuyty6W1NqaQvqbSFk7dlA+QoO98gmuXQgmm3NC3kDEZCj2jiXz3rtcSymQajV7WMwgYwkuNaPx/vSocBSoeBGBe00H+BR9BAKj0ggmZPVpgQParPg8vv2nVrD/dN6o29J4IM/DmoT5ebQ03AQ42g0Exviw2QVBn/ADivqHC4yep8eA7nCy2/aXjx5BJKs11VJA6fhEkR1Kk1iwTeiGZZ693Ynanck8MX8UrtZQuLYlojYd6lswYgDnEsUV+EpLe8N+DLam5DNsAT8T2q04vwZbvXNT6ogF2CltI41QORxVHyhhbcE8/tV9wedapnjYbbSNqrIN1eJMvLLbuEzrxDkH8PO8idj3HQ0My26FuCau3jhBcBKAqs+kEyY7E7VQDsamahfDsDCVNM5tr80tWIywMpNVnE2dDkdqseGzxTbtrB1CdRnYjbSAIkGdUmeCKieKMBbR7bW7ms3EDXF0FfKaSNAJPr2g6h3omp2uoZZjT7kYq0CpaLEKoJYkAACSSeAAOTVuyjx4LGV4jANYDG8ZDkxp45EbkEbVUkZlIYEggyCNiD3B6GmyZqa/3jvc5NeURuWrCXLUO922VttdhfLYEwbltSdQ23AaIPMUzotHzDqZYE2xAbUdagKxkafQWOoA7rEb7BmpEpV6a8r09FT1q7FM11NenRJT7iRTBSp+V3AfSwJHI+P+daK574c8lUbUfWgeCAfbkGImhmwKwUxtaN67hKxNIGnVsTNcmya3mLbGimrJ4dxZKtZIDeYUCmSNJU7HsRBI34qsssVPy7EMAwUxPPyrQJ9p4qG4M0zCZFqa3ovWWAYD8X8pE7MBMe9QM58YMjstoAKv3ZZlXW44aSNoLamhYG9U+7jm0AQPTABH71HvYlSsMd/nRa8CCtq556juZ48EyhjeYkxPcULe6SS3ftXBpK8Vw2ZPM0KwBPC561yaTNSUUMzs8FdoK9ZNq4U1wzQ4PMkRSrtbu1KsYjXlm2/an/APKP9P8AasVzU/eGvKVWW/8AKs+e035zSFWrfYVcIuYkAmPJf9jSpVPr94/b1KJeP37fE/vVqy9ufhSpV9BpupJ1XQ/SN5zyKoV/8R+NKlSX4hGNB0Z1hj6hRfOPw26VKsUflGM2fmLIeLH3Q+VDTSpUpqvXDV9RUqVKlYSeUqVKuT0VeilSr09JeX/jX+ofvVz8Xf8AxcD/AE3R8tfHwpUqQ1H5yfv/AKlXS+gym2vxGppH3Tf1D9qVKmG7m6vQYPxPFc4c0qVHSTrPVJwPoaoV/kfAUqVdbuab0xmvDSpVmAM8Nd2uRXtKuzizu7TApUq6Zpu5NQ7ClSpVmGn/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QUExQWFRQVGRUXFxgXGBoaHRUaHBgXFxcWGRoaHCYgGBokGhgXHy8gIycpLCwsFx4xNTAqNSYrLCkBCQoKDgwOGg8PGiwiHiUsLCwpKiopLCwsKSwsKSwsLCwsKSwsKSwsKSwpLCwpLCwpLCwsLCwsLCwsLCwsLCwsLP/AABEIAMIBAwMBIgACEQEDEQH/xAAcAAABBQEBAQAAAAAAAAAAAAAFAAMEBgcCAQj/xAA/EAACAQIFAgQDBgUCBQQDAAABAhEAAwQFEiExQVEGEyJhcYGRByMyQqGxFFJywfBi0RUzouHxFiQ0U0Njgv/EABoBAAMBAQEBAAAAAAAAAAAAAAMEBQIBAAb/xAAuEQACAgEEAAUCBQUBAAAAAAABAgADEQQSITETIjJBURRhBTNxgaEjQpGx0TT/2gAMAwEAAhEDEQA/AMRrq28GpGIA6VFpyxfDbuDB3CFcNbNwgDmtc+z/ADsWyqW5LDkDiO/wrHsvxxQg8EcHrRvwzm+ItX9Vu61vXsxWNxI2O2wqjWwZcAZzxJ+oqJ5zjE+prV7UobuJqLfY9KCeD891qLbkFo2Pf41axaFTLUNLlWE1WRcuQYIN2u0buKkYm0AYBj9a5sg9f0rxYEZnAhBxImLsrEmKz/xRj9MydqvWcp6TFZR4jtuzeXB3qnohkZiOo9WJUcbeLkknk7EzAqAryTvIEwRMGOonf6irTcyMKkN/4qN/wlbdlmbUsx5YKmLgkhmDcQsfrTjqQQSeJtHUjAlSv4XVvQ67airAUEzRfAeFrmYBxZVAbalySQNgO/WdtqUvpXGY7VdjiUIiuYolmuWNYuNbYqSsbqZVgQCrKeqkEEH3qBUh0xHwczkLXkVYfBub2MPfL4myL1s23TSejEbN8t/rUPMnw7W7PlK63QGF4MZUtrJRkMzuhAIgRp6zWCs7mCwKl2covOoZbbsrGAQpIJ7bU5lGVPiL9uzbWXuMFUfExJ7AczW94nHYTJsL/DWlN27bTXcKzu/BZiZ0ieAONqC77BNKNxxMOxfg7FW7aO9lgLk6QILbcyo3HtI3oYMIwmREbEHYj5HerD4l8UNirmuCriBIZukx8/hFR7mPbFaUvMWcDSlxvxAiYRj1Uk8niu1vk5YTT1kCcZPgwzqGIArUMNj7Nm0PWDArHGZrbQZDKYI7EVIx926pAuEjUquBIPpYBlO3cEbc1er1aKuMSVfpGuPJl8znxoCGFuDIIk9PcdjVXGbseWJNAFxBoplGXG84G4FGrv8AEPlnPpkqXmc4y/qiOatHgXNUsuDdJI7Dn61HzzwitiwrnlhqU6gZAkHYcb0FyvEhd+oNEA83PvMNiyvyzZcux7uZMhTxP+9d5ph2AOmPkf71SsN4od1VWeFT8K9N+d+9WvJs6LgBjIAhfYUbaRyJHsXbyZ5ausU0sNxVW8S5ezCFmrviljeq/mWdqmoFA3pYckQSIDCOoO9dJyOpyondkSnYXOxaQIcHhnKiCzrcLN7mLgE/KlULEYklie5pUn4SyvvaA8Xjrl82w0Eqq20AVRsD6R6QJO/Jk094i8NX8DdFrEJofSGiQdjxxQ+3bYnYEnpFdYjEvcbVcZnbqWJJ+p3qK+SZVHHUVlZqyZKyqtxWtlnYL5bBiNBBkkj8wI29qr+HG4resg+zKwyK1u8SYE/hYEnkginaWVBljE9QT0Iz9n9i4SkkSe5rUbt2PjUHJPDNqwo/Mw/Mdj9KlYxOIG9B1N63WcdQFVLVKSezIzXJ5pLe6U8mCLc96l28Ag6T8aAzoOIVK7DzB72gwihWJ8PqZaBPvVjvEKNth9B9agNiQQSN45PQdB8a3Xay+mZtqU+ruZX4qsBO25NV7MM9Fq5/7VnUG2V+8CsQXEXAuxABPXnerl44yV7m6kc/9+lZpnGAuWjJBIFWi29ATEqgAcCDLxinsHirqAm07LIIMGJB5B9qaxKlSQ6MrQDBEETBBIImI+HIonleVu8KABq6ngDidq4pDnAjLeQZMrOJtfWopt1d8f4JuKxBBYdCo2oHmmTeVtvPv0pS/TE8jqMValTxPb/g2+uBTGnT5LvoG/qn1dO3pND8yya7hygurpLolxdwZRxKtseoqSc5vfw/8NrbydWvR01RE/SpnhTw62LvqDtaUhrrs2lUtqV1+o7AwYA5NTHXbHFJlm+zLBjB27uZ3xpRFa1h5B+8vMNtIjcCORVczLxXeuC7aG4vOGuGPVcI4U9Qo/l4nfmjXjzxAFvG3YS5aVJS3rJ9Nkj0rbSALaQSerb7t0oBg7dtL6aX1DSDPXUeh9xxSbEHmN01bpZvs98IW7zlrskAbjgTtt8KuWd/Zph7ysyyGO/PJEwCfnzVbwDXcOrXLbtpKyAr6SHG4lSpV17iiviLxvcs4UMVTVcsIZllYvcVl1LClIBAMSDUt97PlTLBrNSYYcTH84u6rrGew39hG56/GmEtIbbMXhwyhU0n1AhtTauBBCiOur2ppzNc1bUnGJBbGeJ5NP2Me6CFYiexpiKUVtWZeQZggHuSUxjAzJr1sUSZqOop+1YmnqnsIwINgok+zjZHarT4fzkppnjaqLpIovgXYAdv3qpp7iTgxHU0KVmxvjBctgjtVH8U2WA29zUjIs2cDSZIoxiMGHBL77QKcZeJFT+m/MpOGz3DoiqUvEgCf+QfV+aNVomJmJPEUqLP4PBMxzSqb4R+ZV8euVnwl4pbAX/PREdoZQHGwkRI7Gg1+4XYseWJJ+e9dJZk06LG9ImotKG4CP4K4SAmlY1Fp0jVuAI1c6dpjvJrU/AN25ZUi2SgZgxAgBuOes7fQmqNk2CEgkVqHhXBrcu27fEz7bAE/wBqfShUqJaS9RcWYKvc0zLsf5g4gjmpdzSN6awmES2IUfE965xF0RUFgGby9SipKp5+5zezVV96h4vN2j0wOKGYu8Z9uRTRuyB7U4mnXgxCzVOcjM4xWKZjuSaZS6YgCIHqM+5ie1TbWAa6G0gGN56/Ch92+QNMROxMnfeZ5j9KbGDwBFTuHLe84xDagKD5lgEaZUGf1opfv6QBz2oZisWWbfenKwYAnnMi2PBaXQ10jVp0gljLGBCjffgACvP+FARpAEdP86UVsY4xCD99o36Gm9Qgnbj/ACK6m5SRxOs2QIxh8zCjQwBjbnj5da6z7JbD4S5qSbrQUbsO3wqqZtdi4WUmewrSMuf+GwaX8WNd1gPLRhJXqq78Hv2oWpYIAPn2h6KiTuHEyLA/ZdjMQfu7JAn8b+hT8C3Pyq9ZlllvL8utYV3tBZR8Sqks165+ZCButsgBSwBIA47nT4sxV1Cum2uoEEgPIBEbb80Nwvh1W1ahrJ3JIBnvM1MtpZ87ziVEvxjbzMo8TX/4zGPcVXVXb8zFiF+JAgRwI4oPmGFNq7xG4I+G1bnnHhOz5Y021tg9gBB+nFVPOPBC3EYa40wVbnmdveoLXbH2tPp6qd9QZe4GyzP3uWxbt2ZQgB7hDbnqPRwKF+OvEfm27FhV0i2oDjfcqWQfpJ+dGfC2V4yw5VA7KLqoSgLLJ3JkdhEzxNLxT9mdxkN/DMbhUfe2mIDho1E2h/8AkQgyB+LY881qunz7scCY1OszWFJ595mUVLy2+tq8jXbQuqjAtbaQHA5UxuKauWirQQQQdwdiCP2rzF4lrjs7szuxLMzGSxJkkk8knrT4koyRezSMSb9lBZi55ltU3FqG1KFnoNue1RLjlmJPJJJ9yTJrxrhIAJ2Gw9tyf3JPzruwonc0WtdxAmTxJmGsyIirBl+Vl0gDccUFuYwWwAgB96lYbxe9sQFWrqW1VcMZOtSx/TJF7JCrbian4TLSF3FP5f4itYkwfRc6A8H4HvvVks+HLrYZr6lTbU6W3/tTSvUBvB4iVht9LCBMGo1gHirbhkUgQZqsqkVNy3G6G3O3X2ojnIijKTLCFilTWIzKwGIF7UNt49gT9Dt8qVIeKv3/AMTfhNMxtZA7L5mlvLBCltJ0gngTET7USseHwHhhvV4waXlV8JoU27YVmVVYqtz0y2qedUkTMke1cYXBhXBZTt17V6og5JjFtre0n+EfBtu42ltgNztufgYgbkVoWW+HrNgg20GsCNZ5Pcz/ALVVcmzG6sra2VjJMT+9W1b7aATyBvG1Ias2M3fHxmH0xTbyOZOc6ajYkAiJiKE/xTHckzT5vsyxuS3tyPjS3glcHMIdQGyMSFesQ3qIA345PX51DvY+0Ov7UMzvGvbO5iZEgzxE/v8AvVazfM4SSd+/Sq9WnyMkyS1hLYUTQLOYsiakaA3+221Drl/Wp9MKTyRJ2O4DfvWYYTxxdssV1yh/EvT9avuTeIbV2xKkkjcgmYkiWAofhBTkc8xltwADdR+/aGwk6p5Y+kA7b7TM0Nv4qNiOP/FTHuo9w78QF0Ab87t6tjx+tHsF4ctvYN1zJG8D2ohtFYy2ZhKi/UrtkPbAYal1Dbpzsfr2r3H32WQZ9IA36Dp/nvU+9jS8rAKgQAR9ODQ3GYkFVgauNQJJkCJB3k/Uc0QE5yRB8dSL4byZcRi01RpU+Y3sF3g+0wKNeI83/i7wVP8Al2yQD/Oep9h2+tc4PLrlrA3HtJL3AxLcBLQ5Ek8kgkD4dqD5ESf+/wDnNLbhZYXPtwI8AVrCj3h24um2CDuNvnBI/UUTwV30n/Uv9qhOhNuCN9dv6axv9JqbhY0SOGLR8JIX9N6nWvmUqqtuJJwhBVAd5BEH4VX89y+3N1twltCxVTAY8BTG4kkcGrBhvy+w/vQjDYfzrxU7p5nmORwdJ+7t/Uaj7KO9J7FZiSI+HZFG04k3w/lf8PhQY0kWnuEf62Goz12AA+tQMcTbsXHU7pewwB90NlT/AHqw51f0WT11ECO4mSPmAR86FZhhj/DW0b8Vy7bZv6i2tv1H6URW/k4gnX+BMp+2XJf/AHX8VbQ6Lqqbh6C4Z57SoBk9aoX/AAqblq35lr70Wzq8waLeuBFxvyFZ9QP4a+mcdlwa3cRlDJeZbLA9U0EN8xEg9wK+a89yl8NfuWbghkYj4jow7giCD2IrjYHUGmejIF7CsomJXUyhhJUlYkBog8g/Md6aqXi8xuXAiu0qg0qAAABsJgAAtsJY7mBJMV7jsyuXvLFwgi0i2khVEIswDpA1cncya6uZoyNdUAKQ0kzIg+nfYT1kb7UzNEs7yr+HuaPNtXfSjarTal9QmJ/mHBHQ0OArrEkzw6nSGDtWg+F8be8kBnYW23IJMHpMdaoeGQFhJ261dc08WlcPYRWDeWuhBAlF5jbc796qaQbRubqJaoFvKO4QxmMReSBUO1jg34SDVMx2ZtdaW54rvA5gU67GnPq1ZsDqL/RkL95bziV9q9qs/wDEjSonirB/TtPpTAOl0F7cFHJgx+LSSv709cylTsVH0FUX7OcyxDXNN7UqINKIwIj4L/etN0iOd6jOWSEQK3EhYTBKmwAEVNa8FEn6dajtPA/81BzR4VZMA9ew7+9YCl25M6WCKdojWIbfYdzHtQzNcxKIwkhuI4PvI5ofi/FaKxtl9tueZHHwHtQPPs0Egz855/z+9VKqT/d1Jbtk4EK51nuF/gdMHzuvseprK8yz1Llhx5ji4HAVNPpZI9TFp2IPSKM4jGed6ZHqIHIiTtyeBVLzfAmzee2YlGIOlgw27EbH5UPVE1LhD3zKOkRWOWHIjK3TWgeGrPlW7bySlwMTpYT6TuCN43g7jfpWczRbJs/uWCdLbFWXodmEHkfrzS2nv2nBjOop3rgS+L4y8tijpIjbgHV0k9qPZX4q80G2CyMQTpJEbcx/4qj4hBjcMDaRP4i1GqGhnUDkTzuTx296GZTmQs3v/ceYDb/KFEgjodRECnnuUNhuvmIrR5fL3NRRNB3PO8mlgLQe76CGLHSADMyYqt5l4vwd+wqhntsNjIJJPIMCRpjbmi32Pfe33vuVFqwIknl2/DA/pDH6VmzUqFyP2mU0zE88SxeOc0ZEt4O2CqBRraCNUbaVPVR196g5Fp9IHerbjM0S+HdLHmNbY27ZKzvAJYzsqSRJ9qjW8q8118u8juv49KehDyV1Kf8Ap3Pwqat21Np4/wCx/YC4I6kTG4lS4srIdgrM38iCRJPc9B8KINpRVUbBQFHyED9Kif8ApW/57MzWzrYNClhqiAFIIkKAKmtkWILnWFjfSFbb5k7z8qWO3jmPB+8CQcVmOgALu7bKOw/mPYCiGT4Hy19Kn1GS0ck8n26D2AqNcW1hn067TYggFvNYqqgzAtmDEHiguMzRmf0jzI2bRfuXG2P5ZYAD5UrbeoGFjNVLucmWDHTexCIPwW/W3u07D36U7mZ+8tD+UtcI76RAHzLVxgLnoUsSXfSTMzG3ff23rnXrxDECRbAUf6nktHwBMn4UVfb4AmG4B+SYQNg6VB5AJP8AURH+9Y39t1iytzDhR98EbWf/ANc/dA9Z/HHtHtWvYrFFZGzOBG/E9S3YSeKzH7QshWRipN5txeMSo40mRwPy/IVlAT3NMBjjuY9FSsFZtlbmvXq0jy9OmNWoTrneNOrjeYopjrdiJRSDHed/bbihUUypUe8HsJkV7dci11qWUmr34c+zY6deMlB+IWh/zGGxAf8A+pT827L1rzvWvmYzgRicATOAKTA1cMw+z7FtduNZwWI8rU2j7t/wz6Y1bxHfeq/nOTX8MwW/auWiRIDqyz8JG9aWxSvc4VIOJEwmCa4YXk1LfKGUwRvUW1iGUekx7irrleMGi3d0oxTTIcBhMGAVbng/SnKimPvF7N46gO1kbQOPpXlEb2ZjUdvoNqVG3rBeaXDwX9odrBz5q6lbiN9Pt6pIUVaMb9pNl2JtElY6wJPtXz22IMRNE8lzK0rqMR5hteqfKKhp0nTGrb8UT7TQRZWX3MIJtM23AM+g8p8TLeZdJHuD0ojnZXTAIcdx0rBspz+7ZtG8FbQToLmdOvSSFnvG8TVyyrxLdOCDsCdUAtpkCTG545H7014SMwZDEbA6KVboys+Pbnl3Y/mE1X8p8WX8Oxa2+5DL6gG2IIIhtuKO/aFb1nzfMV9+QNOod1WNh7VQi1L6m1kbB9xHtIitWIdyUC1cD32a0NDXbM2i63XU+hSDAKFgQW3GxFQ8XeN12eBLEkhQAASZMAQAPYcVDv413Ch3Zgg0oCSQgkmFBPpEkmB3pzBXAHWeJ3peh/Nhuo2645EfxaBUURudyaig0ZzbCAqCvSgta1lZrs+0zSwZZPy/MWsurr06dx1ox4hxtrEqLqsFdQAUIALSf1j51WRXQNCGobaUPInTSCwbox1WrRfsoAYYoaiGC2yAOo1EEx3Er9TWbqaPeE/ELYPELdAkfhdf5kJGofHaR7gVipsMDOXruQia61okKgJCLM/6iTJZu/T6CpK5xawyhUBZudM7T0OkH9/pUm1ltrFW1vWSdDiRER8DzBHBFe2PC62/Ud471RY1sMe0kLuXmQ28QXwrX3uBHjSknSoLHaZ5jc/Kll3jfEyyhkvu3EAkLHJAXaIod4qbWUsqBAPmNHRjIUHtAJP/APQqX4awaWle6xiPSf0J+MnSB8DSOo0wc7gcCVdJqdg2lck/MfxGS6la9inPmPuAOfhvwB26RXuU5Wph33Cn0EAI+225X8Q6TzUPEY58VegbCd/9Kjp8aJ3cRECdKqIH9vj3+lLDRIo57j311jHA4EINiTOofi/Cg7sePp+1EsFhRZtlm3IDMx/VvrFQ8qwpkMwIMQq/yjqx/wBZ/TYd688YZotjCksYFxltT21cn5KDQrGywQTajA3GCcuS6+u4l1FVizN5luYncmQwrlMxN1mYeuzaDNcLKum4FHCW+CD01T8qiYq/pwgRfzMJI7cn60UyDDq+GddvUCPfgU067VLH9IFDvYKP1kjLMHhMThy2Ls4ctLEKUQaVEQAQAY35qNifs6ykaVayACC4Id/Vq2AkHcCZA9vq3jMLpTQDu2lNv5QZP1MURbDzdtb7IAI6egEn9gPlQXWvsTyq/vKt/wCnMos3WeytzzrJOhXLG2zqYEyPV6uk/lqa93QAwcqSSxIJBYnckxyetRs9w9q2AGBL3Bq2I299/f8Aaod3N7Sr6lckD2P96g22M5E+m0+lStCw5zOsdfdhs9wHmVTWfbffTv3qi/aGXa3Z8y9deGYKly2VA29TA8EztsKJZj47tg6UtHpuWO+5/KsD61Vs7zE4hlJhSBAABA/qMk+o9TTWlpcMC0T1VtZUqo/iVxlI2ohYuFBBYd+8e1Fm8NzYNwgnTu0dq4wNgISwRLilHWLgkDUpGoQR6hMg9xVtPfEjtx3AbYkzyfrSpu4CCRFKsb3mvLI5alNd4ZAXUMYUkAnbYTud/ai2NZMHi7y2Gt37Y8y2jsFuKyOpXWI9OoAyCOCKyWMFiD8MGc6QQOT6mCjYEndiBMA/Hjk1esn8TWhg/JI5IkjkRMiJgjed6z+9YZDDCD26j2I6H2O9JLpHWnNNqNh83MWvoFgxLP4vuSwhYRgHQatRVTtDHbeQelVYirTjA9/BoQJ8vkwST02PRfbvNAcyxzXdEoi+WiWxoQLqCzDNH4nM7t1rWs3FgRyMTmmxt2/ENeC/BLZg1xVupb8tGf19YExtVddIJHMGvLd9lmCRPMbVyKTXuMYh/KM0ULcS5bFzWhVCSR5bbQ4jk+x23r3LfDFzE+abZUeWj3CGMSFUsY94Bodl1jUeYijGHxV0WnsDTFxlJOkapXgK3KjuBzFVGrNlWTFCQj8SB4e/hvOH8YLnkw0+XAaY9MT0moF0jUdM6ZMTzHSasfiHwzicNhrPm2FtpLMLmiHfVGztO4AAgdJqsVKZSpwY0pB6ji1OTLrnledobyg/ll49OuNWie+neKjYIoHTzAxTUusLGorI1BZ2mJinze5VS2gtIUnbsCRMao2mupzPNNT+w/zXfEW9ZFhUDsP9ZICkdtg094rQswlZnfYnfrAJoB9kGTthMBcvXVIbEMpQdWUD0be5Zj8KIZzfdSxJ1FoN2T6LY3hB2ub/AE6dj0Mc49ohqFHYgXDWidTtyxJP96iYvHtcK2bY9oHcnc/H3pvGZsvllUMz1iIHX50R8PYAWdLvLXG/Cg5PwH7mnbmAEFpkJMJph0wlneC7c92PYU5k2Ukt59/duVXovWSO4/SvcRaOrzLkEjgDcD2Xue7VOwdxrkFhpXoOp+NSbLDj/cs1oM/p1CGF5J6n/Nqy77Qc2bE4oWlnybMr/U8+pvhsB8vetWQAfH+1ZVmjhcXfXu9z5eo7Uh4gDZlOrTm7y5nnh7MZiywLKuwfosfzdwOO9XbBZSwH3bAK3Y7fEVR7mOtWtlMsego/4ezB+8KBJHT6V46mxu+o2fw2tFyp5los5OFOt244pC6CxPRRoHxbafpNRkxdu7sHho4J2qXZwTwNjEyYHtXDZlc5ieza2DxBeaZYLlydtgB7x2H1oXmHhkXFIH7VMxOJvBmJS4JJj09Okz7V1YuksJK/OdX04FRnZlMsVuVXgiVmz9nVtSC0E+8/Wnj4DRiQQkRsferJicuuPuvA6maEveuIYZTHWP8AehfUHPMKgVxwR/iQV8MqbVy1bfkFTPuIMdqzi/fGGutZYD0mCea0rxJiZwzXLMhlG46judqyDHgsZbnmT1/3qr+Hap2JyZM12nUgYHMexGKsajtPvNKhRQUqs/UGR/po5meFsp/yb5u+pxvaNv0jTofdj+KT6emn3ofJo5k/hW/iw3kW2fSJMDiheKxD6VtPxaLwpAGksRq6TyBz2rdleyLqwMbxeMe65e47O7cs7FmbpJJ3O1eWbeowKaqy/Z/ftpjrL3LiWgjatTiVkcA9gd9+lYTueY4GZqeT+ErlnBBDbGtguuREDnTHeYJJ/Sq9mngLUyi0AS44H5TJ2P0n51oGM+1zBFVVCGeAdOoAdtOvcA9aqfiDxrh2LMQ6tuIRtMdIO25+lWabGdcESG6Mj5Uk5mX51hT5jfdrbiPSgIUQAJEkneJ55JoXaA1DVMSJjmOsT1itfx/hlL2HN1vVbAWHA33gwB3iTvt6eaznFZXftW7mlW/h3fTqgQxT1AT0IDSY70C+oA+WUNPqN483Eg4XGBCYBidu8dJoomM3FxROkg/GN6r5WDRnwxft+bouzoaZiJmNtzsN4/WvUXn8pupu2sesQ74w+0u/mFu3auKiokfhB3PEneqlewxXeDB4PeimcZWLZI6jpUbLcxVJW4CyEce9YsoCNsbj4M6lm5dyxnA4F7zrbtqXdphRyYBJ59gT8qs/2Z5OmJzCwlwEpOogCZ0jUAeykwDVVuMNRKiF6Dt7TWpfYbnFq1cv2ys4l1m0e6ru6D3/ADe4U9qVI2wjHibLj7YA1OdCqIUDt7dAe3as68TZl5p0J6ba/wDUf5ieSfc1Z8VYu4htwS3QcBR8/wC9DsdlVnD/APMYXLs8flQe/c+5oqYXvuJNlzwOJV8uytnYNGlBxI69461ZcPeSyNpLt1Jlj7T+VfahOIzYGVTfpPSpWXYUEiRv+Yzv8PajWDcOYSptpwO4WwqG4dTGewHA9veixZbaFm4H6noBULLbisTpHpXaaH5lj/MvpbH4EO/u3/apdnmOJWqwq5ML5RiC73GbnUB8IHFZP4xxDDHX1HS4x+u/960/Jr0F/e4/715gPs+S5iruJxAkM8on0hnjp/p+tKlPNHUvFfMz3w/4IxGOIcDRamC52HvHVj8K07KfA2Hsgane4w2MtCk/0j/erFccJsAAAOANh22qHZugvuff50XYDFbdXY57xJljDIv4UVfgAKemojY9RsCCRzuB7c04t4RvXdoEW3ZnbgHmPmKgYjAWid0BP+dKRxqmYmBvJEcdp5ph8WDXDWD3PByOjGcaAg+7Cof6QfluCaCXc20mLqrpM+rSI+cCaNthz+Y6R7/2A3NC80xNhUIcFydh0E/LcUrdo0sEMmoKGQzlyN6rRienKt7f9qj5p4ftPbl7FskDoo+tRjnPlb2kQLIlSCSe/qJP7UewGcpeUEARsCOCp7Go1ulenkdfMp160sRmYFmOTXfNf7o8ngbe1Kt2vZIrMWDKAd9xSrY/EHHG2Pb6DMjXLMVgkN3C3Y1KNQSdp/Kw7j+9UbG2n1M1wHUxJJPUnmty8B3bd9bdtyNI677+1PfbN4Xw64XzEAV9gAOvH9q+91VabwvOZ8Hpr3wS3z+8+faew2HZ50qxCjUxAJ0rIBYxwJI396aIqXZN62jFS6o40PpJAYTOloO4kDY9ql7W5xKhIEWY2Vt3GW3cF1AfTcCsocdwrbj59qbt4o8dK6fFqfL+7QaBDQX+93JlpbYwdPpjYCmcTdDOzKoRSSQoJIUE7KCxJIA2k77V5LGU8ThUGWvEeJ5s27Y2CKRsT6p6tvG3ECrH4TX+LtMrsS4UKoMcBYWIHQAfGsvBq1eB85a1eWN+kcTJqvRqQ7ciTtRp8VnbIPiPAi0+nqP8ioOWMouKX/CN60f7SPCoMX7Lq+qC67Aq3BA33FZiwg/DasXesWYhKG317cy4tmtjEn8JBAgb8x0mKHZ14fC2xdtTp/MvMe+3Sq2jkGRU/Ls6uWWJVtmBVhAIZTyCDt8+h3FcfVraNtg/edXTms5Q/tOMHdCuCyhl6g9R8qvH2dZcq5xZU6tEs9sj8wElD8Nj9KA5KmGxF3yCnl+aCqXCzE27kejYbFC0AgjrztU3C4q9lty1du4ci6pGhnciIAaAFbiHEz8OQRS20enM27E9dz6C8R5x5SFbcKzfX3+FZ7dsm435mY79THv3p7LM5t40a7VwG4YJtmdS/wAx3/EF7dQKieIPEuBtpcsXGuoxaCbRDNcUT6vUoCAtvAJkAcTt1VFY4ipZrDJaYLyyDcVlUsiiRplmBIMtsBAJk1Dwnifzb62rS6kj1G0ysQN5O8fQfKZrMsxzR1ZkW8btsgENvuCBHpJlWG4I6R2oal8gg9utcsuJHEYqowckze8R4gtiyq4dgSx0k/8A1/1dQx3j4UyrhTZ07xyfnvNVTLs4NtbV9EN8Xra27gDHULyAai34vVpJaCN9QbvV18OOmNeydEKQzmIUoFbSQdPJLED3BnaKkDUHdtI7llqgFyDLN4XyvbzXGxLFQesmdfw7VYLt8KJPw+dNveCiBsoH0AFBcxxpI1bhFiPdt4/Sj4iTNHMxxsEiZbsOntUC3iYYE8Aifaod/G8AjeNz1qDiMeTsD/nMVoQRaWTCOwJ1tKsQE6gyZkAdI706uKVnKyduR0kfuKE4W3c0KWOnqOp+lM5pj1tsjIQbqnmAZ5G44mTXcZM5nAh3GsFXU5Cr8PUewUVWMZ4rCEi1t/qO7f7L8BTuY5gLlpiTOxJ55H+1US/ekwDR0r45gHt54lytZ4XEkjf/ACJqNmGIDqV79ulVsYsIPT8/j1psZ5A3MmibVAgwXJjw9LFXaOoJ4/yK7t3ms3BcQzG5HRlnihmIxusifamxiTqC9u/UUnYgPEoVsZpWFx9u4iurbMJ/EBHcEdCDt8q8rNzbmlU06CuH8RoF8D5oy7A1avEmIOIUC5cgRvPt7fKs/wDDDFboHvVszpCgkzwfmO9ffU4NYLdz5jULi7iZxi9HmHSZWeYj9K0zJcht4jLdKwTvxzO9ZbeMkn3q+/ZfmpVzaJMMZHtUvTP/AFGUjuP61D4QZT1KPmWANm4yNypioorRvtWyLymW5pKlySduR0NZ0qkmBzSF9YrfA6jentNlYY9y9+D/ALMzjsFiMQt0K1kEhYnUQpaDvtMVSxaYKXHAIXkTJBI2meh34olf8zCJpW86XWNxL1mHRremAA8gA6pbYTEb80GLVjd8QoHzCtnPrnlG0TKkzUC4f1plTXWqji0uuGmQgU8QrgMlR7XmPibNoS66WLF5W2XU6FH4WMIGnk0KpE16ANPJ1SNo2jed55mNo6n5rHgwgntu4QdjFGzmNtmBdj5bsNamSy8S4J5O53+NAYrya0tpWZZA0t2W2rClWGIeJGqFCmNuJMAz3pnxZZm7rS4t1WBJZAQFOoiGB4J2OxI9VVkNUjD49l2n0yTB43EH5xRjerDBGIEUlW3ZnOqpeHe2QFYEGZLzMewXiP1qAWr1XpUxpeJZcPml/CNbVLhVD6pDGHUuCTpnbdfY7Ctu8CZ3YuC/dW4oNxlcgkSsAKZ+L7/Ovn/COlwIlx9GkkBiC0BogQOFBH/UTvxTmW5ncw7yjaSDMwDuJg7jcc0DHOR3G1UOMHqb/nv2j4W3f/h2uaWMAtEqpnho/wAHWKj2s2F6GVwwmARxWJ5t96q3wACxIcD+YkmQOgPbjtRDJL97CsjndGYLpDc6uTA6iigFhFLqfDODNfxl8aVE78n41CyzFKt4ahyTHxqNh8w9A4nb3+NRMUTIMmeZFdAihlvzTN1S2zDkD6HpVTv5z521zbTvqmNp3BoZmeaFgFkk9d/c/wDah+IZSDJ37f2oijE43mh3E5rJI6VX8XeCtK8fsaipfLlLa/jZgqjuTAG9TMZ4etW1DYjE6VALlRE3BuALY1atzwxA2k/Egyepk7VPMEYnH7nemUxBNDrmfWzek2FFrghSwOmeQd/VHUj41YMRati0LmGZBaeAz3biF1I0kjy41iC35VM+4FeCwhOJEXEFSJ5nmpAxclWnfj+9D8wzXDsB5asHCgsx/CzdQFA9IngyflXGExytHehtiEVW7xLGt6RNKoCY5AI/vSofEJlviDMqQC4PjWlWsuTEWYccjbcbfSsnsOVbfrWp+B7d10JtqzDYMR03kc88dK+mZwEnzmoRtwImV+KvDBwt0iZU7g/2pjw1jDbuErzG1aN9q8FdenoQZkwZHJNZFbeDU5itdisPeU6GN1RDfpNB8T5rdxeE1MS+iAWPQdB+9Rvs2+z63mBuebd8oKNoG5PM88U94eGvDG0B+MH5/wCf2qrYxLmFuuisQRsYPP0o2rqyA32mNK+C1f3kLMsCbd57QOvSxUEfmgwIqIyxtUrLs0uWLyXrZi5bYMpIncGRsea7x2NfFX7l14Ny6zO0CBJMmAOKkquTgSln5g+u1Fd3bBFcIa6EKvgz2cjiI09hLwRiWRXGlhDFgJIIDelgZBMjeNtwRtTTV75LEaoOkcmNvrXm7npNzTNfOW3qQeaoIe5qYm6NgmoE6V0qoX0gSOd96GzSNKaBNRTSmlNKvT06mvZrinPLMTXZ6IXKeS5OxNMeUa8BrMIGIhjC40okaQYIYT0jj2571JxXia418XSwuaPwysASJiB2JjrxQVMQQCO4ivLQng1sAZ4mncsMGaV4X8Si6IYQw37zHXj9KO5pmxeNTAlRBMRPtsBxWbZT4gt2So8shfztMsfcCIj2/WrJmNlkTXGtGMJc6cBgIB2Okgwa0SIk1eGjmLv7yP8AyaHviSx9xPWudRYTv9OKl3PDLlVZ3S1qAKhyZcHg+kHSPjFZGT1NnC9x7wrfQYpBdkqy3EJH5NSMC42O6if1oa2d20e/iWLPfFxhhyCoVCQxFwrp30kghdgI+Vc3lxGEuK6go0sqsIZW6Mo5BEET7GoviDJrZBZL6G6TL2wCIJ3OkiVPPfpx1o652wJA3SBjfF2Kuyty6W1NqaQvqbSFk7dlA+QoO98gmuXQgmm3NC3kDEZCj2jiXz3rtcSymQajV7WMwgYwkuNaPx/vSocBSoeBGBe00H+BR9BAKj0ggmZPVpgQParPg8vv2nVrD/dN6o29J4IM/DmoT5ebQ03AQ42g0Exviw2QVBn/ADivqHC4yep8eA7nCy2/aXjx5BJKs11VJA6fhEkR1Kk1iwTeiGZZ693Ynanck8MX8UrtZQuLYlojYd6lswYgDnEsUV+EpLe8N+DLam5DNsAT8T2q04vwZbvXNT6ogF2CltI41QORxVHyhhbcE8/tV9wedapnjYbbSNqrIN1eJMvLLbuEzrxDkH8PO8idj3HQ0My26FuCau3jhBcBKAqs+kEyY7E7VQDsamahfDsDCVNM5tr80tWIywMpNVnE2dDkdqseGzxTbtrB1CdRnYjbSAIkGdUmeCKieKMBbR7bW7ms3EDXF0FfKaSNAJPr2g6h3omp2uoZZjT7kYq0CpaLEKoJYkAACSSeAAOTVuyjx4LGV4jANYDG8ZDkxp45EbkEbVUkZlIYEggyCNiD3B6GmyZqa/3jvc5NeURuWrCXLUO922VttdhfLYEwbltSdQ23AaIPMUzotHzDqZYE2xAbUdagKxkafQWOoA7rEb7BmpEpV6a8r09FT1q7FM11NenRJT7iRTBSp+V3AfSwJHI+P+daK574c8lUbUfWgeCAfbkGImhmwKwUxtaN67hKxNIGnVsTNcmya3mLbGimrJ4dxZKtZIDeYUCmSNJU7HsRBI34qsssVPy7EMAwUxPPyrQJ9p4qG4M0zCZFqa3ovWWAYD8X8pE7MBMe9QM58YMjstoAKv3ZZlXW44aSNoLamhYG9U+7jm0AQPTABH71HvYlSsMd/nRa8CCtq556juZ48EyhjeYkxPcULe6SS3ftXBpK8Vw2ZPM0KwBPC561yaTNSUUMzs8FdoK9ZNq4U1wzQ4PMkRSrtbu1KsYjXlm2/an/APKP9P8AasVzU/eGvKVWW/8AKs+e035zSFWrfYVcIuYkAmPJf9jSpVPr94/b1KJeP37fE/vVqy9ufhSpV9BpupJ1XQ/SN5zyKoV/8R+NKlSX4hGNB0Z1hj6hRfOPw26VKsUflGM2fmLIeLH3Q+VDTSpUpqvXDV9RUqVKlYSeUqVKuT0VeilSr09JeX/jX+ofvVz8Xf8AxcD/AE3R8tfHwpUqQ1H5yfv/AKlXS+gym2vxGppH3Tf1D9qVKmG7m6vQYPxPFc4c0qVHSTrPVJwPoaoV/kfAUqVdbuab0xmvDSpVmAM8Nd2uRXtKuzizu7TApUq6Zpu5NQ7ClSpVmGn/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2.bp.blogspot.com/-YVxmY3EE3ls/T0UqKa64avI/AAAAAAAAAK8/D_biSDtENMI/s640/creador_del_universo-12479%5B1%5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0"/>
            <a:ext cx="4139952" cy="2887201"/>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4051995" y="4811623"/>
            <a:ext cx="4572000" cy="1815882"/>
          </a:xfrm>
          <a:prstGeom prst="rect">
            <a:avLst/>
          </a:prstGeom>
        </p:spPr>
        <p:txBody>
          <a:bodyPr>
            <a:spAutoFit/>
          </a:bodyPr>
          <a:lstStyle/>
          <a:p>
            <a:pPr algn="ctr"/>
            <a:r>
              <a:rPr lang="es-CO" sz="2800" dirty="0"/>
              <a:t>Dios hace que todo le sirva a Él y cumpla Sus propósitos. David dijo: </a:t>
            </a:r>
            <a:r>
              <a:rPr lang="es-CO" sz="2800" b="1" i="1" dirty="0"/>
              <a:t>“Pues todas ellas le sirven”</a:t>
            </a:r>
            <a:r>
              <a:rPr lang="es-CO" sz="2800" dirty="0"/>
              <a:t> (Salmo 119:91b).</a:t>
            </a:r>
          </a:p>
        </p:txBody>
      </p:sp>
      <p:pic>
        <p:nvPicPr>
          <p:cNvPr id="1032" name="Picture 8" descr="http://t3.gstatic.com/images?q=tbn:ANd9GcT8J1uJc6_tjVz_Aq4sr5vNIT6fBdoIRVxi5LPneB0Lx2a2feoNG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581128"/>
            <a:ext cx="4051995" cy="227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1796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par>
                                <p:cTn id="13" presetID="21" presetClass="entr" presetSubtype="1" fill="hold" nodeType="withEffect">
                                  <p:stCondLst>
                                    <p:cond delay="0"/>
                                  </p:stCondLst>
                                  <p:childTnLst>
                                    <p:set>
                                      <p:cBhvr>
                                        <p:cTn id="14" dur="1" fill="hold">
                                          <p:stCondLst>
                                            <p:cond delay="0"/>
                                          </p:stCondLst>
                                        </p:cTn>
                                        <p:tgtEl>
                                          <p:spTgt spid="1032"/>
                                        </p:tgtEl>
                                        <p:attrNameLst>
                                          <p:attrName>style.visibility</p:attrName>
                                        </p:attrNameLst>
                                      </p:cBhvr>
                                      <p:to>
                                        <p:strVal val="visible"/>
                                      </p:to>
                                    </p:set>
                                    <p:animEffect transition="in" filter="wheel(1)">
                                      <p:cBhvr>
                                        <p:cTn id="15" dur="2000"/>
                                        <p:tgtEl>
                                          <p:spTgt spid="10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552728"/>
          </a:xfrm>
          <a:blipFill>
            <a:blip r:embed="rId2"/>
            <a:tile tx="0" ty="0" sx="100000" sy="100000" flip="none" algn="tl"/>
          </a:blipFill>
        </p:spPr>
        <p:txBody>
          <a:bodyPr>
            <a:normAutofit/>
          </a:bodyPr>
          <a:lstStyle/>
          <a:p>
            <a:pPr marL="0" indent="0">
              <a:buNone/>
            </a:pPr>
            <a:r>
              <a:rPr lang="es-CO" sz="2800" b="1" u="sng" dirty="0"/>
              <a:t>David reconocía </a:t>
            </a:r>
            <a:r>
              <a:rPr lang="es-CO" sz="2800" b="1" u="sng" dirty="0" smtClean="0"/>
              <a:t>el poder de Dios:</a:t>
            </a:r>
            <a:r>
              <a:rPr lang="es-CO" sz="2800" b="1" dirty="0" smtClean="0"/>
              <a:t> </a:t>
            </a:r>
            <a:r>
              <a:rPr lang="es-CO" sz="2800" dirty="0"/>
              <a:t>T</a:t>
            </a:r>
            <a:r>
              <a:rPr lang="es-CO" sz="2800" dirty="0" smtClean="0"/>
              <a:t>odas </a:t>
            </a:r>
            <a:r>
              <a:rPr lang="es-CO" sz="2800" dirty="0"/>
              <a:t>las cosas son siervas de Dios y por lo tanto tienen que hacer Su voluntad. Incluso la naturaleza feroz y </a:t>
            </a:r>
            <a:r>
              <a:rPr lang="es-CO" sz="2800" dirty="0" smtClean="0"/>
              <a:t>cruel como son las </a:t>
            </a:r>
            <a:r>
              <a:rPr lang="es-CO" sz="2800" b="1" dirty="0"/>
              <a:t>tormentas</a:t>
            </a:r>
            <a:r>
              <a:rPr lang="es-CO" sz="2800" dirty="0"/>
              <a:t>, los </a:t>
            </a:r>
            <a:r>
              <a:rPr lang="es-CO" sz="2800" b="1" dirty="0" smtClean="0"/>
              <a:t>terremotos</a:t>
            </a:r>
            <a:r>
              <a:rPr lang="es-CO" sz="2800" dirty="0"/>
              <a:t> </a:t>
            </a:r>
            <a:r>
              <a:rPr lang="es-CO" sz="2800" dirty="0" smtClean="0"/>
              <a:t>y las</a:t>
            </a:r>
            <a:r>
              <a:rPr lang="es-CO" sz="2800" b="1" dirty="0" smtClean="0"/>
              <a:t> sequías</a:t>
            </a:r>
            <a:r>
              <a:rPr lang="es-CO" sz="2800" dirty="0"/>
              <a:t> </a:t>
            </a:r>
            <a:r>
              <a:rPr lang="es-CO" sz="2800" dirty="0" smtClean="0"/>
              <a:t>todas sirven </a:t>
            </a:r>
            <a:r>
              <a:rPr lang="es-CO" sz="2800" dirty="0"/>
              <a:t>a Dios y cumplen Sus propósitos</a:t>
            </a:r>
            <a:r>
              <a:rPr lang="es-CO" sz="2800" dirty="0" smtClean="0"/>
              <a:t>.</a:t>
            </a:r>
          </a:p>
          <a:p>
            <a:pPr marL="0" indent="0">
              <a:buNone/>
            </a:pPr>
            <a:endParaRPr lang="es-CO" sz="2800" dirty="0"/>
          </a:p>
          <a:p>
            <a:pPr marL="0" indent="0">
              <a:buNone/>
            </a:pPr>
            <a:r>
              <a:rPr lang="es-CO" sz="2800" dirty="0"/>
              <a:t>N</a:t>
            </a:r>
            <a:r>
              <a:rPr lang="es-CO" sz="2800" dirty="0" smtClean="0"/>
              <a:t>o </a:t>
            </a:r>
            <a:r>
              <a:rPr lang="es-CO" sz="2800" dirty="0"/>
              <a:t>sólo en cuanto a la naturaleza, sino también </a:t>
            </a:r>
            <a:r>
              <a:rPr lang="es-CO" sz="2800" dirty="0" smtClean="0"/>
              <a:t>en cuanto </a:t>
            </a:r>
            <a:r>
              <a:rPr lang="es-CO" sz="2800" dirty="0"/>
              <a:t>a los hombres, los reyes y las naciones. Todos están bajo el control de Dios. La Biblia dice:</a:t>
            </a:r>
          </a:p>
          <a:p>
            <a:pPr algn="ctr"/>
            <a:r>
              <a:rPr lang="es-CO" sz="2800" b="1" i="1" dirty="0"/>
              <a:t>“Así está el corazón del rey en la mano de Jehová; a todo lo que quiere lo inclina” </a:t>
            </a:r>
            <a:r>
              <a:rPr lang="es-CO" sz="2800" b="1" i="1" dirty="0">
                <a:solidFill>
                  <a:srgbClr val="FF0000"/>
                </a:solidFill>
              </a:rPr>
              <a:t>(Proverbios 21:1</a:t>
            </a:r>
            <a:r>
              <a:rPr lang="es-CO" sz="2800" b="1" i="1" dirty="0" smtClean="0">
                <a:solidFill>
                  <a:srgbClr val="FF0000"/>
                </a:solidFill>
              </a:rPr>
              <a:t>).</a:t>
            </a:r>
          </a:p>
          <a:p>
            <a:pPr algn="ctr"/>
            <a:r>
              <a:rPr lang="es-CO" sz="2800" b="1" i="1" dirty="0" smtClean="0">
                <a:latin typeface="Agency FB" pitchFamily="34" charset="0"/>
              </a:rPr>
              <a:t>Nota que también Dios utiliza al rey de babilonia para castigar a su pueblo por la violación del sábado llevándolo al exilio durante 70 años </a:t>
            </a:r>
            <a:r>
              <a:rPr lang="es-CO" sz="2800" b="1" i="1" dirty="0" smtClean="0">
                <a:solidFill>
                  <a:srgbClr val="FF0000"/>
                </a:solidFill>
              </a:rPr>
              <a:t>(lea Jer.27:6; 2Cron.36:21).</a:t>
            </a:r>
            <a:endParaRPr lang="es-CO" sz="2800" b="1" i="1" dirty="0">
              <a:solidFill>
                <a:srgbClr val="FF0000"/>
              </a:solidFill>
            </a:endParaRPr>
          </a:p>
          <a:p>
            <a:endParaRPr lang="es-CO" sz="2800" dirty="0"/>
          </a:p>
        </p:txBody>
      </p:sp>
    </p:spTree>
    <p:extLst>
      <p:ext uri="{BB962C8B-B14F-4D97-AF65-F5344CB8AC3E}">
        <p14:creationId xmlns:p14="http://schemas.microsoft.com/office/powerpoint/2010/main" val="415480066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1000"/>
                                        <p:tgtEl>
                                          <p:spTgt spid="3">
                                            <p:txEl>
                                              <p:pRg st="4" end="4"/>
                                            </p:txEl>
                                          </p:spTgt>
                                        </p:tgtEl>
                                      </p:cBhvr>
                                    </p:animEffect>
                                    <p:anim calcmode="lin" valueType="num">
                                      <p:cBhvr>
                                        <p:cTn id="1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a:gradFill>
            <a:gsLst>
              <a:gs pos="0">
                <a:srgbClr val="FFEFD1"/>
              </a:gs>
              <a:gs pos="64999">
                <a:srgbClr val="F0EBD5"/>
              </a:gs>
              <a:gs pos="100000">
                <a:srgbClr val="D1C39F"/>
              </a:gs>
            </a:gsLst>
            <a:lin ang="5400000" scaled="0"/>
          </a:gradFill>
        </p:spPr>
        <p:txBody>
          <a:bodyPr>
            <a:noAutofit/>
          </a:bodyPr>
          <a:lstStyle/>
          <a:p>
            <a:pPr marL="0" indent="0">
              <a:buNone/>
            </a:pPr>
            <a:r>
              <a:rPr lang="es-CO" sz="2400" dirty="0"/>
              <a:t>Aun Satanás y los que le sirven son utilizados por Dios para lograr Su </a:t>
            </a:r>
            <a:r>
              <a:rPr lang="es-CO" sz="2400" dirty="0" smtClean="0"/>
              <a:t>voluntad </a:t>
            </a:r>
            <a:r>
              <a:rPr lang="es-CO" sz="2400" b="1" dirty="0" smtClean="0">
                <a:solidFill>
                  <a:srgbClr val="FF0000"/>
                </a:solidFill>
              </a:rPr>
              <a:t>(lea Job 1:9-12)</a:t>
            </a:r>
            <a:r>
              <a:rPr lang="es-CO" sz="2400" dirty="0" smtClean="0"/>
              <a:t>. Nota que no fue Dios el que le insinúa a Satanás que pruebe a Bob, sino al contrario, en la conducta de Job Dios nos muestra que un cristiano fiel no le sirve por interés como lo decía Satanás, y eso era lo que Dios quería mostrarnos </a:t>
            </a:r>
            <a:r>
              <a:rPr lang="es-CO" sz="2400" b="1" dirty="0" smtClean="0">
                <a:solidFill>
                  <a:srgbClr val="FF0000"/>
                </a:solidFill>
              </a:rPr>
              <a:t>(lea Job 1:22). </a:t>
            </a:r>
          </a:p>
          <a:p>
            <a:pPr marL="0" indent="0">
              <a:buNone/>
            </a:pPr>
            <a:r>
              <a:rPr lang="es-CO" sz="2400" dirty="0" smtClean="0"/>
              <a:t>Fue </a:t>
            </a:r>
            <a:r>
              <a:rPr lang="es-CO" sz="2400" dirty="0"/>
              <a:t>Satanás </a:t>
            </a:r>
            <a:r>
              <a:rPr lang="es-CO" sz="2400" dirty="0" smtClean="0"/>
              <a:t>quien incitó </a:t>
            </a:r>
            <a:r>
              <a:rPr lang="es-CO" sz="2400" dirty="0"/>
              <a:t>a hombres malvados a crucificar al Hijo de Dios; y no obstante, Satanás y sus seguidores malignos fueron utilizados por Dios como Sus </a:t>
            </a:r>
            <a:r>
              <a:rPr lang="es-CO" sz="2400" i="1" dirty="0"/>
              <a:t>“</a:t>
            </a:r>
            <a:r>
              <a:rPr lang="es-CO" sz="2400" b="1" i="1" dirty="0"/>
              <a:t>siervos</a:t>
            </a:r>
            <a:r>
              <a:rPr lang="es-CO" sz="2400" i="1" dirty="0"/>
              <a:t>”</a:t>
            </a:r>
            <a:r>
              <a:rPr lang="es-CO" sz="2400" dirty="0"/>
              <a:t> para hacer Su voluntad perfecta para la salvación de los hombres. La Biblia dice:</a:t>
            </a:r>
          </a:p>
          <a:p>
            <a:pPr marL="0" indent="0" algn="ctr">
              <a:buNone/>
            </a:pPr>
            <a:r>
              <a:rPr lang="es-CO" sz="2400" b="1" i="1" dirty="0"/>
              <a:t>“</a:t>
            </a:r>
            <a:r>
              <a:rPr lang="es-CO" sz="2400" b="1" i="1" dirty="0">
                <a:latin typeface="Agency FB" pitchFamily="34" charset="0"/>
              </a:rPr>
              <a:t>Se reunieron los reyes de la tierra, y los príncipes se juntaron en uno contra el Señor, y contra su Cristo. Porque verdaderamente se unieron. . . [los gentiles y el pueblo de Israel] para hacer cuanto tu mano y tu consejo habían antes determinado que sucediera” </a:t>
            </a:r>
            <a:r>
              <a:rPr lang="es-CO" sz="2400" b="1" i="1" dirty="0">
                <a:solidFill>
                  <a:srgbClr val="FF0000"/>
                </a:solidFill>
              </a:rPr>
              <a:t>(Hechos 4:26-28)</a:t>
            </a:r>
            <a:r>
              <a:rPr lang="es-CO" sz="2400" b="1" i="1" dirty="0"/>
              <a:t>.</a:t>
            </a:r>
          </a:p>
          <a:p>
            <a:pPr marL="0" indent="0">
              <a:buNone/>
            </a:pPr>
            <a:r>
              <a:rPr lang="es-CO" sz="2400" dirty="0"/>
              <a:t>Todo lo que sucede en el universo está bajo la dirección y supervisión cuidadosa de </a:t>
            </a:r>
            <a:r>
              <a:rPr lang="es-CO" sz="2400" dirty="0" smtClean="0"/>
              <a:t>Dios. </a:t>
            </a:r>
            <a:r>
              <a:rPr lang="es-CO" sz="2400" dirty="0"/>
              <a:t>¿Conoce Dios nuestras circunstancias? Sí, las conoce. Jesús dijo que incluso los cabellos de nuestras cabezas están </a:t>
            </a:r>
            <a:r>
              <a:rPr lang="es-CO" sz="2400" dirty="0" smtClean="0"/>
              <a:t>contados </a:t>
            </a:r>
            <a:r>
              <a:rPr lang="es-CO" sz="2400" b="1" dirty="0" smtClean="0">
                <a:solidFill>
                  <a:srgbClr val="FF0000"/>
                </a:solidFill>
              </a:rPr>
              <a:t>(Lea </a:t>
            </a:r>
            <a:r>
              <a:rPr lang="es-CO" sz="2400" b="1" dirty="0">
                <a:solidFill>
                  <a:srgbClr val="FF0000"/>
                </a:solidFill>
              </a:rPr>
              <a:t>Mat.10.29,30</a:t>
            </a:r>
            <a:r>
              <a:rPr lang="es-CO" sz="2400" b="1" dirty="0" smtClean="0">
                <a:solidFill>
                  <a:srgbClr val="FF0000"/>
                </a:solidFill>
              </a:rPr>
              <a:t>).</a:t>
            </a:r>
            <a:endParaRPr lang="es-CO" sz="2400" b="1" i="1" dirty="0"/>
          </a:p>
        </p:txBody>
      </p:sp>
    </p:spTree>
    <p:extLst>
      <p:ext uri="{BB962C8B-B14F-4D97-AF65-F5344CB8AC3E}">
        <p14:creationId xmlns:p14="http://schemas.microsoft.com/office/powerpoint/2010/main" val="42648227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484784"/>
            <a:ext cx="4330824" cy="3307061"/>
          </a:xfrm>
        </p:spPr>
        <p:txBody>
          <a:bodyPr>
            <a:normAutofit fontScale="85000" lnSpcReduction="10000"/>
          </a:bodyPr>
          <a:lstStyle/>
          <a:p>
            <a:pPr marL="0" indent="0" algn="ctr">
              <a:buNone/>
            </a:pPr>
            <a:r>
              <a:rPr lang="es-CO" dirty="0" smtClean="0"/>
              <a:t>Hay </a:t>
            </a:r>
            <a:r>
              <a:rPr lang="es-CO" dirty="0"/>
              <a:t>muchos misterios en esta vida que no podemos explicar. Los cristianos sufren las mismas tragedias y tristezas que otras personas. En tiempos de gran sufrimiento, necesitamos escuchar </a:t>
            </a:r>
            <a:r>
              <a:rPr lang="es-CO" dirty="0" smtClean="0"/>
              <a:t>lo que </a:t>
            </a:r>
            <a:r>
              <a:rPr lang="es-CO" dirty="0"/>
              <a:t>Dios dice: </a:t>
            </a:r>
          </a:p>
        </p:txBody>
      </p:sp>
      <p:sp>
        <p:nvSpPr>
          <p:cNvPr id="4" name="3 Rectángulo"/>
          <p:cNvSpPr/>
          <p:nvPr/>
        </p:nvSpPr>
        <p:spPr>
          <a:xfrm>
            <a:off x="1115616" y="553943"/>
            <a:ext cx="7704856" cy="523220"/>
          </a:xfrm>
          <a:prstGeom prst="rect">
            <a:avLst/>
          </a:prstGeom>
        </p:spPr>
        <p:txBody>
          <a:bodyPr wrap="square">
            <a:spAutoFit/>
          </a:bodyPr>
          <a:lstStyle/>
          <a:p>
            <a:r>
              <a:rPr lang="es-CO" sz="2800" b="1" dirty="0"/>
              <a:t>Crea que el camino de Dios siempre </a:t>
            </a:r>
            <a:r>
              <a:rPr lang="es-CO" sz="2800" b="1" dirty="0" smtClean="0"/>
              <a:t>es Perfecto: </a:t>
            </a:r>
            <a:endParaRPr lang="es-CO" sz="2800" dirty="0"/>
          </a:p>
        </p:txBody>
      </p:sp>
      <p:sp>
        <p:nvSpPr>
          <p:cNvPr id="5" name="4 Conector"/>
          <p:cNvSpPr/>
          <p:nvPr/>
        </p:nvSpPr>
        <p:spPr>
          <a:xfrm>
            <a:off x="319448" y="370646"/>
            <a:ext cx="732656" cy="735925"/>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a:solidFill>
                  <a:schemeClr val="tx1"/>
                </a:solidFill>
              </a:rPr>
              <a:t>2</a:t>
            </a:r>
          </a:p>
        </p:txBody>
      </p:sp>
      <p:pic>
        <p:nvPicPr>
          <p:cNvPr id="1026" name="Picture 2" descr="http://t0.gstatic.com/images?q=tbn:ANd9GcSFpGMTGxY9g5v1Dl0RD9W62KRBHpWltfAd7YWOmh3bXnkChD4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628800"/>
            <a:ext cx="3456384" cy="316304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75656" y="5229200"/>
            <a:ext cx="5472608" cy="1569660"/>
          </a:xfrm>
          <a:prstGeom prst="rect">
            <a:avLst/>
          </a:prstGeom>
        </p:spPr>
        <p:txBody>
          <a:bodyPr wrap="square">
            <a:spAutoFit/>
          </a:bodyPr>
          <a:lstStyle/>
          <a:p>
            <a:pPr algn="ctr"/>
            <a:r>
              <a:rPr lang="es-CO" sz="3200" b="1" i="1" dirty="0"/>
              <a:t>“Estad quietos, y conoced que yo soy Dios”</a:t>
            </a:r>
            <a:r>
              <a:rPr lang="es-CO" sz="3200" i="1" dirty="0"/>
              <a:t> </a:t>
            </a:r>
            <a:r>
              <a:rPr lang="es-CO" sz="3200" b="1" i="1" dirty="0">
                <a:solidFill>
                  <a:srgbClr val="FF0000"/>
                </a:solidFill>
              </a:rPr>
              <a:t>(Salmo 46:10</a:t>
            </a:r>
            <a:r>
              <a:rPr lang="es-CO" sz="3200" b="1" i="1" dirty="0" smtClean="0">
                <a:solidFill>
                  <a:srgbClr val="FF0000"/>
                </a:solidFill>
              </a:rPr>
              <a:t>…). </a:t>
            </a:r>
            <a:r>
              <a:rPr lang="es-CO" sz="3200" b="1" i="1" dirty="0" smtClean="0">
                <a:solidFill>
                  <a:srgbClr val="0070C0"/>
                </a:solidFill>
              </a:rPr>
              <a:t>Ora, confía y Dios hará el resto.</a:t>
            </a:r>
            <a:endParaRPr lang="es-CO" sz="3200" b="1" i="1" dirty="0">
              <a:solidFill>
                <a:srgbClr val="0070C0"/>
              </a:solidFill>
            </a:endParaRPr>
          </a:p>
        </p:txBody>
      </p:sp>
    </p:spTree>
    <p:extLst>
      <p:ext uri="{BB962C8B-B14F-4D97-AF65-F5344CB8AC3E}">
        <p14:creationId xmlns:p14="http://schemas.microsoft.com/office/powerpoint/2010/main" val="7844026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heel(1)">
                                      <p:cBhvr>
                                        <p:cTn id="10" dur="2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194920" cy="3312368"/>
          </a:xfrm>
        </p:spPr>
        <p:txBody>
          <a:bodyPr>
            <a:normAutofit fontScale="70000" lnSpcReduction="20000"/>
          </a:bodyPr>
          <a:lstStyle/>
          <a:p>
            <a:r>
              <a:rPr lang="es-CO" dirty="0"/>
              <a:t>La voluntad de Dios llega a nosotros de dos maneras— Su voluntad </a:t>
            </a:r>
            <a:r>
              <a:rPr lang="es-CO" dirty="0" smtClean="0"/>
              <a:t>directa expresada a través de su Palabra, y </a:t>
            </a:r>
            <a:r>
              <a:rPr lang="es-CO" dirty="0"/>
              <a:t>Su voluntad </a:t>
            </a:r>
            <a:r>
              <a:rPr lang="es-CO" dirty="0" smtClean="0"/>
              <a:t>permitida como sucedió en el caso de Job. </a:t>
            </a:r>
            <a:r>
              <a:rPr lang="es-CO" dirty="0"/>
              <a:t>La voluntad directa de Dios es lo que Él desea que suceda. La voluntad permitida </a:t>
            </a:r>
            <a:r>
              <a:rPr lang="es-CO" dirty="0" smtClean="0"/>
              <a:t>de </a:t>
            </a:r>
            <a:r>
              <a:rPr lang="es-CO" dirty="0"/>
              <a:t>es lo que Él permite que suceda. Absolutamente nada le puede suceder al hijo de Dios aparte de la voluntad de Dios—ya sea Su voluntad directa o Su voluntad </a:t>
            </a:r>
            <a:r>
              <a:rPr lang="es-CO" dirty="0" smtClean="0"/>
              <a:t>permitida </a:t>
            </a:r>
            <a:r>
              <a:rPr lang="es-CO" b="1" dirty="0" smtClean="0">
                <a:solidFill>
                  <a:srgbClr val="FF0000"/>
                </a:solidFill>
              </a:rPr>
              <a:t>lea Juan 5:39 y Sal.40:8</a:t>
            </a:r>
            <a:endParaRPr lang="es-CO" b="1" dirty="0">
              <a:solidFill>
                <a:srgbClr val="FF0000"/>
              </a:solidFill>
            </a:endParaRPr>
          </a:p>
        </p:txBody>
      </p:sp>
      <p:pic>
        <p:nvPicPr>
          <p:cNvPr id="6146" name="Picture 2" descr="La voluntad de Dios llega a nosotros de dos maneras— Su voluntad directa y Su voluntad permit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88640"/>
            <a:ext cx="2857500" cy="295232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4005064"/>
            <a:ext cx="8352928" cy="2739211"/>
          </a:xfrm>
          <a:prstGeom prst="rect">
            <a:avLst/>
          </a:prstGeom>
        </p:spPr>
        <p:txBody>
          <a:bodyPr wrap="square">
            <a:spAutoFit/>
          </a:bodyPr>
          <a:lstStyle/>
          <a:p>
            <a:pPr algn="ctr"/>
            <a:r>
              <a:rPr lang="es-CO" sz="2800" i="1" dirty="0"/>
              <a:t>Es muy difícil para </a:t>
            </a:r>
            <a:r>
              <a:rPr lang="es-CO" sz="3200" i="1" dirty="0"/>
              <a:t>nosotros</a:t>
            </a:r>
            <a:r>
              <a:rPr lang="es-CO" sz="2800" i="1" dirty="0"/>
              <a:t> comprender muchas cosas porque las estamos viendo desde nuestra perspectiva terrenal y no desde la perspectiva de Dios. Pero Dios no se equivoca. No importa cómo se </a:t>
            </a:r>
            <a:r>
              <a:rPr lang="es-CO" sz="2800" i="1" dirty="0" smtClean="0"/>
              <a:t>vean </a:t>
            </a:r>
            <a:r>
              <a:rPr lang="es-CO" sz="2800" i="1" dirty="0"/>
              <a:t>las cosas en este mundo, todas las acciones de Dios son perfectas. No es posible mejorar Sus caminos. </a:t>
            </a:r>
            <a:endParaRPr lang="es-CO" i="1" dirty="0"/>
          </a:p>
        </p:txBody>
      </p:sp>
    </p:spTree>
    <p:extLst>
      <p:ext uri="{BB962C8B-B14F-4D97-AF65-F5344CB8AC3E}">
        <p14:creationId xmlns:p14="http://schemas.microsoft.com/office/powerpoint/2010/main" val="10411052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5832648" cy="3528392"/>
          </a:xfrm>
        </p:spPr>
        <p:txBody>
          <a:bodyPr>
            <a:noAutofit/>
          </a:bodyPr>
          <a:lstStyle/>
          <a:p>
            <a:pPr marL="0" indent="0" algn="ctr">
              <a:buNone/>
            </a:pPr>
            <a:r>
              <a:rPr lang="es-CO" sz="2400" dirty="0"/>
              <a:t>La Biblia dice</a:t>
            </a:r>
            <a:r>
              <a:rPr lang="es-CO" sz="2400" dirty="0" smtClean="0"/>
              <a:t>: </a:t>
            </a:r>
            <a:r>
              <a:rPr lang="es-CO" sz="2400" b="1" i="1" dirty="0" smtClean="0"/>
              <a:t>“</a:t>
            </a:r>
            <a:r>
              <a:rPr lang="es-CO" sz="2400" b="1" i="1" dirty="0"/>
              <a:t>En cuanto a Dios, perfecto es su camino” </a:t>
            </a:r>
            <a:r>
              <a:rPr lang="es-CO" sz="2400" b="1" i="1" dirty="0">
                <a:solidFill>
                  <a:srgbClr val="FF0000"/>
                </a:solidFill>
              </a:rPr>
              <a:t>(Salmo 18:30).</a:t>
            </a:r>
          </a:p>
          <a:p>
            <a:r>
              <a:rPr lang="es-CO" sz="2400" dirty="0"/>
              <a:t>En una ocasión un hombre hizo un reloj enorme y se lo mostró a una persona que nunca había </a:t>
            </a:r>
            <a:r>
              <a:rPr lang="es-CO" sz="2400" dirty="0" smtClean="0"/>
              <a:t>visto el mecanismo de </a:t>
            </a:r>
            <a:r>
              <a:rPr lang="es-CO" sz="2400" dirty="0"/>
              <a:t>un </a:t>
            </a:r>
            <a:r>
              <a:rPr lang="es-CO" sz="2400" dirty="0" smtClean="0"/>
              <a:t>reloj. El </a:t>
            </a:r>
            <a:r>
              <a:rPr lang="es-CO" sz="2400" dirty="0"/>
              <a:t>que había hecho el reloj, le mostró la maquinaria del reloj a aquel hombre y le preguntó qué pensaba del que lo había hecho</a:t>
            </a:r>
            <a:r>
              <a:rPr lang="es-CO" sz="2400" dirty="0" smtClean="0"/>
              <a:t>.</a:t>
            </a:r>
            <a:endParaRPr lang="es-CO" sz="2400" dirty="0"/>
          </a:p>
        </p:txBody>
      </p:sp>
      <p:pic>
        <p:nvPicPr>
          <p:cNvPr id="7170" name="Picture 2" descr="El que había hecho el reloj, le mostró la maquinaria del reloj a aquel hombre y le preguntó qué pensaba del que lo había hech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548680"/>
            <a:ext cx="2952328" cy="295232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115616" y="4293096"/>
            <a:ext cx="6372708" cy="2308324"/>
          </a:xfrm>
          <a:prstGeom prst="rect">
            <a:avLst/>
          </a:prstGeom>
        </p:spPr>
        <p:txBody>
          <a:bodyPr wrap="square">
            <a:spAutoFit/>
          </a:bodyPr>
          <a:lstStyle/>
          <a:p>
            <a:pPr algn="ctr"/>
            <a:r>
              <a:rPr lang="es-CO" sz="2400" dirty="0"/>
              <a:t>El hombre observó unos engranajes grandes y otros pequeños, algunos giraban en una dirección y otros en otra, unos daban vueltas rápidamente, otros lentamente. Al observar esta aparente confusión, el hombre contestó: </a:t>
            </a:r>
            <a:r>
              <a:rPr lang="es-CO" sz="2400" i="1" dirty="0"/>
              <a:t>“Creo que el hombre que hizo esta maquinaria está loco”.</a:t>
            </a:r>
            <a:endParaRPr lang="es-CO" sz="2400" dirty="0"/>
          </a:p>
        </p:txBody>
      </p:sp>
    </p:spTree>
    <p:extLst>
      <p:ext uri="{BB962C8B-B14F-4D97-AF65-F5344CB8AC3E}">
        <p14:creationId xmlns:p14="http://schemas.microsoft.com/office/powerpoint/2010/main" val="2144131052"/>
      </p:ext>
    </p:extLst>
  </p:cSld>
  <p:clrMapOvr>
    <a:masterClrMapping/>
  </p:clrMapOvr>
  <p:transition spd="slow">
    <p:cov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63888" y="764704"/>
            <a:ext cx="5112568" cy="5544616"/>
          </a:xfrm>
        </p:spPr>
        <p:txBody>
          <a:bodyPr>
            <a:normAutofit fontScale="92500" lnSpcReduction="10000"/>
          </a:bodyPr>
          <a:lstStyle/>
          <a:p>
            <a:pPr marL="0" indent="0" algn="ctr">
              <a:buNone/>
            </a:pPr>
            <a:r>
              <a:rPr lang="es-CO" dirty="0"/>
              <a:t>Entonces el que había hecho el reloj le mostró a su amigo la cara del reloj y le preguntó qué pensaba del que lo había hecho. El hombre miró las dos manecillas del reloj que caminaban de manera regular, cada una en su propio círculo, y cada una indicando perfecta-mente la hora del día, y respondió: </a:t>
            </a:r>
            <a:r>
              <a:rPr lang="es-CO" i="1" dirty="0"/>
              <a:t>“</a:t>
            </a:r>
            <a:r>
              <a:rPr lang="es-CO" i="1" dirty="0">
                <a:latin typeface="Agency FB" pitchFamily="34" charset="0"/>
              </a:rPr>
              <a:t>Creo que la persona que hizo este reloj es la persona más sabia que jamás haya vivido</a:t>
            </a:r>
            <a:r>
              <a:rPr lang="es-CO" i="1" dirty="0"/>
              <a:t>”.</a:t>
            </a:r>
            <a:endParaRPr lang="es-CO" dirty="0"/>
          </a:p>
        </p:txBody>
      </p:sp>
      <p:pic>
        <p:nvPicPr>
          <p:cNvPr id="8194" name="Picture 2" descr="Entonces el que había hecho el reloj le mostró a su amigo la cara del reloj y le preguntó qué pensaba del que lo había hech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700808"/>
            <a:ext cx="3384376"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577882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404664"/>
            <a:ext cx="5076056" cy="6370975"/>
          </a:xfrm>
          <a:prstGeom prst="rect">
            <a:avLst/>
          </a:prstGeom>
        </p:spPr>
        <p:txBody>
          <a:bodyPr wrap="square">
            <a:spAutoFit/>
          </a:bodyPr>
          <a:lstStyle/>
          <a:p>
            <a:pPr algn="ctr"/>
            <a:r>
              <a:rPr lang="es-CO" sz="2400" dirty="0"/>
              <a:t>Esta historia nos ayuda a comprender una gran verdad referente a la vida. Estamos del lado terrenal</a:t>
            </a:r>
            <a:r>
              <a:rPr lang="es-CO" sz="2400" dirty="0" smtClean="0"/>
              <a:t>, </a:t>
            </a:r>
            <a:r>
              <a:rPr lang="es-CO" sz="2400" dirty="0"/>
              <a:t>vemos sólo nuestro lado de lo que Dios está haciendo, y por eso no podemos ver Su diseño y plan perfecto. </a:t>
            </a:r>
            <a:endParaRPr lang="es-CO" sz="2400" dirty="0" smtClean="0"/>
          </a:p>
          <a:p>
            <a:endParaRPr lang="es-CO" sz="2400" dirty="0"/>
          </a:p>
          <a:p>
            <a:pPr algn="ctr"/>
            <a:r>
              <a:rPr lang="es-CO" sz="2400" dirty="0" smtClean="0"/>
              <a:t>Los</a:t>
            </a:r>
            <a:r>
              <a:rPr lang="es-CO" sz="2400" dirty="0"/>
              <a:t> </a:t>
            </a:r>
            <a:r>
              <a:rPr lang="es-CO" sz="2400" i="1" dirty="0"/>
              <a:t>“engranajes”</a:t>
            </a:r>
            <a:r>
              <a:rPr lang="es-CO" sz="2400" dirty="0"/>
              <a:t> del reloj parecen estar marchando de manera desordenada, y algunas veces parece que no tienen ni propósito ni </a:t>
            </a:r>
            <a:r>
              <a:rPr lang="es-CO" sz="2400" dirty="0" smtClean="0"/>
              <a:t>diseño. Pero </a:t>
            </a:r>
            <a:r>
              <a:rPr lang="es-CO" sz="2400" dirty="0"/>
              <a:t>un día veremos </a:t>
            </a:r>
            <a:r>
              <a:rPr lang="es-CO" sz="2400" dirty="0" smtClean="0"/>
              <a:t>el lado</a:t>
            </a:r>
            <a:r>
              <a:rPr lang="es-CO" sz="2400" dirty="0"/>
              <a:t> </a:t>
            </a:r>
            <a:r>
              <a:rPr lang="es-CO" sz="2400" i="1" dirty="0"/>
              <a:t>“celestial”</a:t>
            </a:r>
            <a:r>
              <a:rPr lang="es-CO" sz="2400" dirty="0"/>
              <a:t> de las acciones de Dios. Veremos Su diseño y plan perfectos para nuestras vidas, y diremos: </a:t>
            </a:r>
            <a:r>
              <a:rPr lang="es-CO" sz="2400" i="1" dirty="0"/>
              <a:t>“</a:t>
            </a:r>
            <a:r>
              <a:rPr lang="es-CO" sz="2400" b="1" i="1" dirty="0">
                <a:latin typeface="Agency FB" pitchFamily="34" charset="0"/>
              </a:rPr>
              <a:t>Señor, Te adoro y Te doy las gracias. Tu camino en verdad es perfecto</a:t>
            </a:r>
            <a:r>
              <a:rPr lang="es-CO" sz="2400" i="1" dirty="0"/>
              <a:t>”.</a:t>
            </a:r>
            <a:endParaRPr lang="es-CO" sz="2400" dirty="0"/>
          </a:p>
        </p:txBody>
      </p:sp>
      <p:pic>
        <p:nvPicPr>
          <p:cNvPr id="9218" name="Picture 2" descr="El plan perfecto de D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548680"/>
            <a:ext cx="3816424" cy="417646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220072" y="4941168"/>
            <a:ext cx="3914080" cy="1938992"/>
          </a:xfrm>
          <a:prstGeom prst="rect">
            <a:avLst/>
          </a:prstGeom>
        </p:spPr>
        <p:txBody>
          <a:bodyPr wrap="square">
            <a:spAutoFit/>
          </a:bodyPr>
          <a:lstStyle/>
          <a:p>
            <a:pPr algn="ctr"/>
            <a:r>
              <a:rPr lang="es-CO" sz="2400" b="1" i="1" dirty="0">
                <a:solidFill>
                  <a:srgbClr val="FF0000"/>
                </a:solidFill>
                <a:latin typeface="Agency FB" pitchFamily="34" charset="0"/>
              </a:rPr>
              <a:t>Así es el plan de salvación. No entendemos como Dios puede amarnos siento tan pecadores. Pero esto es una gran verdad: Gracias Señor.</a:t>
            </a:r>
          </a:p>
        </p:txBody>
      </p:sp>
    </p:spTree>
    <p:extLst>
      <p:ext uri="{BB962C8B-B14F-4D97-AF65-F5344CB8AC3E}">
        <p14:creationId xmlns:p14="http://schemas.microsoft.com/office/powerpoint/2010/main" val="3806352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wipe(down)">
                                      <p:cBhvr>
                                        <p:cTn id="12" dur="580">
                                          <p:stCondLst>
                                            <p:cond delay="0"/>
                                          </p:stCondLst>
                                        </p:cTn>
                                        <p:tgtEl>
                                          <p:spTgt spid="9218"/>
                                        </p:tgtEl>
                                      </p:cBhvr>
                                    </p:animEffect>
                                    <p:anim calcmode="lin" valueType="num">
                                      <p:cBhvr>
                                        <p:cTn id="13" dur="1822" tmFilter="0,0; 0.14,0.36; 0.43,0.73; 0.71,0.91; 1.0,1.0">
                                          <p:stCondLst>
                                            <p:cond delay="0"/>
                                          </p:stCondLst>
                                        </p:cTn>
                                        <p:tgtEl>
                                          <p:spTgt spid="9218"/>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9218"/>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9218"/>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9218"/>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9218"/>
                                        </p:tgtEl>
                                        <p:attrNameLst>
                                          <p:attrName>ppt_y</p:attrName>
                                        </p:attrNameLst>
                                      </p:cBhvr>
                                      <p:tavLst>
                                        <p:tav tm="0" fmla="#ppt_y-sin(pi*$)/81">
                                          <p:val>
                                            <p:fltVal val="0"/>
                                          </p:val>
                                        </p:tav>
                                        <p:tav tm="100000">
                                          <p:val>
                                            <p:fltVal val="1"/>
                                          </p:val>
                                        </p:tav>
                                      </p:tavLst>
                                    </p:anim>
                                    <p:animScale>
                                      <p:cBhvr>
                                        <p:cTn id="18" dur="26">
                                          <p:stCondLst>
                                            <p:cond delay="650"/>
                                          </p:stCondLst>
                                        </p:cTn>
                                        <p:tgtEl>
                                          <p:spTgt spid="9218"/>
                                        </p:tgtEl>
                                      </p:cBhvr>
                                      <p:to x="100000" y="60000"/>
                                    </p:animScale>
                                    <p:animScale>
                                      <p:cBhvr>
                                        <p:cTn id="19" dur="166" decel="50000">
                                          <p:stCondLst>
                                            <p:cond delay="676"/>
                                          </p:stCondLst>
                                        </p:cTn>
                                        <p:tgtEl>
                                          <p:spTgt spid="9218"/>
                                        </p:tgtEl>
                                      </p:cBhvr>
                                      <p:to x="100000" y="100000"/>
                                    </p:animScale>
                                    <p:animScale>
                                      <p:cBhvr>
                                        <p:cTn id="20" dur="26">
                                          <p:stCondLst>
                                            <p:cond delay="1312"/>
                                          </p:stCondLst>
                                        </p:cTn>
                                        <p:tgtEl>
                                          <p:spTgt spid="9218"/>
                                        </p:tgtEl>
                                      </p:cBhvr>
                                      <p:to x="100000" y="80000"/>
                                    </p:animScale>
                                    <p:animScale>
                                      <p:cBhvr>
                                        <p:cTn id="21" dur="166" decel="50000">
                                          <p:stCondLst>
                                            <p:cond delay="1338"/>
                                          </p:stCondLst>
                                        </p:cTn>
                                        <p:tgtEl>
                                          <p:spTgt spid="9218"/>
                                        </p:tgtEl>
                                      </p:cBhvr>
                                      <p:to x="100000" y="100000"/>
                                    </p:animScale>
                                    <p:animScale>
                                      <p:cBhvr>
                                        <p:cTn id="22" dur="26">
                                          <p:stCondLst>
                                            <p:cond delay="1642"/>
                                          </p:stCondLst>
                                        </p:cTn>
                                        <p:tgtEl>
                                          <p:spTgt spid="9218"/>
                                        </p:tgtEl>
                                      </p:cBhvr>
                                      <p:to x="100000" y="90000"/>
                                    </p:animScale>
                                    <p:animScale>
                                      <p:cBhvr>
                                        <p:cTn id="23" dur="166" decel="50000">
                                          <p:stCondLst>
                                            <p:cond delay="1668"/>
                                          </p:stCondLst>
                                        </p:cTn>
                                        <p:tgtEl>
                                          <p:spTgt spid="9218"/>
                                        </p:tgtEl>
                                      </p:cBhvr>
                                      <p:to x="100000" y="100000"/>
                                    </p:animScale>
                                    <p:animScale>
                                      <p:cBhvr>
                                        <p:cTn id="24" dur="26">
                                          <p:stCondLst>
                                            <p:cond delay="1808"/>
                                          </p:stCondLst>
                                        </p:cTn>
                                        <p:tgtEl>
                                          <p:spTgt spid="9218"/>
                                        </p:tgtEl>
                                      </p:cBhvr>
                                      <p:to x="100000" y="95000"/>
                                    </p:animScale>
                                    <p:animScale>
                                      <p:cBhvr>
                                        <p:cTn id="25" dur="166" decel="50000">
                                          <p:stCondLst>
                                            <p:cond delay="1834"/>
                                          </p:stCondLst>
                                        </p:cTn>
                                        <p:tgtEl>
                                          <p:spTgt spid="9218"/>
                                        </p:tgtEl>
                                      </p:cBhvr>
                                      <p:to x="100000" y="100000"/>
                                    </p:animScale>
                                  </p:childTnLst>
                                </p:cTn>
                              </p:par>
                              <p:par>
                                <p:cTn id="26" presetID="26" presetClass="entr" presetSubtype="0" fill="hold" grpId="0"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down)">
                                      <p:cBhvr>
                                        <p:cTn id="28" dur="580">
                                          <p:stCondLst>
                                            <p:cond delay="0"/>
                                          </p:stCondLst>
                                        </p:cTn>
                                        <p:tgtEl>
                                          <p:spTgt spid="3"/>
                                        </p:tgtEl>
                                      </p:cBhvr>
                                    </p:animEffect>
                                    <p:anim calcmode="lin" valueType="num">
                                      <p:cBhvr>
                                        <p:cTn id="29"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gtEl>
                                      </p:cBhvr>
                                      <p:to x="100000" y="60000"/>
                                    </p:animScale>
                                    <p:animScale>
                                      <p:cBhvr>
                                        <p:cTn id="35" dur="166" decel="50000">
                                          <p:stCondLst>
                                            <p:cond delay="676"/>
                                          </p:stCondLst>
                                        </p:cTn>
                                        <p:tgtEl>
                                          <p:spTgt spid="3"/>
                                        </p:tgtEl>
                                      </p:cBhvr>
                                      <p:to x="100000" y="100000"/>
                                    </p:animScale>
                                    <p:animScale>
                                      <p:cBhvr>
                                        <p:cTn id="36" dur="26">
                                          <p:stCondLst>
                                            <p:cond delay="1312"/>
                                          </p:stCondLst>
                                        </p:cTn>
                                        <p:tgtEl>
                                          <p:spTgt spid="3"/>
                                        </p:tgtEl>
                                      </p:cBhvr>
                                      <p:to x="100000" y="80000"/>
                                    </p:animScale>
                                    <p:animScale>
                                      <p:cBhvr>
                                        <p:cTn id="37" dur="166" decel="50000">
                                          <p:stCondLst>
                                            <p:cond delay="1338"/>
                                          </p:stCondLst>
                                        </p:cTn>
                                        <p:tgtEl>
                                          <p:spTgt spid="3"/>
                                        </p:tgtEl>
                                      </p:cBhvr>
                                      <p:to x="100000" y="100000"/>
                                    </p:animScale>
                                    <p:animScale>
                                      <p:cBhvr>
                                        <p:cTn id="38" dur="26">
                                          <p:stCondLst>
                                            <p:cond delay="1642"/>
                                          </p:stCondLst>
                                        </p:cTn>
                                        <p:tgtEl>
                                          <p:spTgt spid="3"/>
                                        </p:tgtEl>
                                      </p:cBhvr>
                                      <p:to x="100000" y="90000"/>
                                    </p:animScale>
                                    <p:animScale>
                                      <p:cBhvr>
                                        <p:cTn id="39" dur="166" decel="50000">
                                          <p:stCondLst>
                                            <p:cond delay="1668"/>
                                          </p:stCondLst>
                                        </p:cTn>
                                        <p:tgtEl>
                                          <p:spTgt spid="3"/>
                                        </p:tgtEl>
                                      </p:cBhvr>
                                      <p:to x="100000" y="100000"/>
                                    </p:animScale>
                                    <p:animScale>
                                      <p:cBhvr>
                                        <p:cTn id="40" dur="26">
                                          <p:stCondLst>
                                            <p:cond delay="1808"/>
                                          </p:stCondLst>
                                        </p:cTn>
                                        <p:tgtEl>
                                          <p:spTgt spid="3"/>
                                        </p:tgtEl>
                                      </p:cBhvr>
                                      <p:to x="100000" y="95000"/>
                                    </p:animScale>
                                    <p:animScale>
                                      <p:cBhvr>
                                        <p:cTn id="41"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305496"/>
            <a:ext cx="6252152" cy="4133056"/>
          </a:xfrm>
        </p:spPr>
        <p:txBody>
          <a:bodyPr>
            <a:noAutofit/>
          </a:bodyPr>
          <a:lstStyle/>
          <a:p>
            <a:pPr marL="0" indent="0">
              <a:buNone/>
            </a:pPr>
            <a:r>
              <a:rPr lang="es-CO" sz="2400" dirty="0" smtClean="0"/>
              <a:t>Cuando </a:t>
            </a:r>
            <a:r>
              <a:rPr lang="es-CO" sz="2400" dirty="0"/>
              <a:t>las pruebas y las dificultades nos llegan, a Satanás le </a:t>
            </a:r>
            <a:r>
              <a:rPr lang="es-CO" sz="2400" dirty="0" smtClean="0"/>
              <a:t>agrada </a:t>
            </a:r>
            <a:r>
              <a:rPr lang="es-CO" sz="2400" dirty="0"/>
              <a:t>poner malos pensamientos en nuestras mentes. Quizá sugiera algo como esto: </a:t>
            </a:r>
            <a:r>
              <a:rPr lang="es-CO" sz="2400" i="1" dirty="0"/>
              <a:t>“</a:t>
            </a:r>
            <a:r>
              <a:rPr lang="es-CO" sz="2400" b="1" i="1" dirty="0">
                <a:latin typeface="Agency FB" pitchFamily="34" charset="0"/>
              </a:rPr>
              <a:t>Si Dios es bueno, no te ama. Y si te ama, no es bueno. ¿Cómo podría un Dios bueno permitir que esto te suceda</a:t>
            </a:r>
            <a:r>
              <a:rPr lang="es-CO" sz="2400" i="1" dirty="0"/>
              <a:t>?”</a:t>
            </a:r>
            <a:endParaRPr lang="es-CO" sz="2400" dirty="0"/>
          </a:p>
          <a:p>
            <a:r>
              <a:rPr lang="es-CO" sz="2400" dirty="0"/>
              <a:t>Si aceptamos los malos pensamientos de Satanás, nos harán tener lástima por nosotros mismos, y producirán depresión. La verdad es que Dios nos ama y que Él es bueno, no importa cuáles sean nuestras </a:t>
            </a:r>
            <a:r>
              <a:rPr lang="es-CO" sz="2400" dirty="0" smtClean="0"/>
              <a:t>circunstancias</a:t>
            </a:r>
            <a:endParaRPr lang="es-CO" sz="2400" b="1" i="1" dirty="0"/>
          </a:p>
        </p:txBody>
      </p:sp>
      <p:sp>
        <p:nvSpPr>
          <p:cNvPr id="4" name="3 Conector"/>
          <p:cNvSpPr/>
          <p:nvPr/>
        </p:nvSpPr>
        <p:spPr>
          <a:xfrm>
            <a:off x="425450" y="369392"/>
            <a:ext cx="978198" cy="936104"/>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b="1" i="1" dirty="0" smtClean="0"/>
              <a:t>   </a:t>
            </a:r>
            <a:r>
              <a:rPr lang="es-CO" sz="4400" b="1" i="1" dirty="0" smtClean="0">
                <a:solidFill>
                  <a:schemeClr val="tx1"/>
                </a:solidFill>
              </a:rPr>
              <a:t>3 </a:t>
            </a:r>
            <a:endParaRPr lang="es-CO" sz="4400" b="1" i="1" dirty="0">
              <a:solidFill>
                <a:schemeClr val="tx1"/>
              </a:solidFill>
            </a:endParaRPr>
          </a:p>
        </p:txBody>
      </p:sp>
      <p:sp>
        <p:nvSpPr>
          <p:cNvPr id="5" name="4 Rectángulo"/>
          <p:cNvSpPr/>
          <p:nvPr/>
        </p:nvSpPr>
        <p:spPr>
          <a:xfrm>
            <a:off x="1619672" y="652778"/>
            <a:ext cx="4608512" cy="584775"/>
          </a:xfrm>
          <a:prstGeom prst="rect">
            <a:avLst/>
          </a:prstGeom>
        </p:spPr>
        <p:txBody>
          <a:bodyPr wrap="square">
            <a:spAutoFit/>
          </a:bodyPr>
          <a:lstStyle/>
          <a:p>
            <a:r>
              <a:rPr lang="es-CO" sz="3200" b="1" dirty="0"/>
              <a:t>Crea que Dios es </a:t>
            </a:r>
            <a:r>
              <a:rPr lang="es-CO" sz="3200" b="1" dirty="0" smtClean="0"/>
              <a:t>bueno:</a:t>
            </a:r>
            <a:endParaRPr lang="es-CO" sz="3200" b="1" dirty="0"/>
          </a:p>
        </p:txBody>
      </p:sp>
      <p:sp>
        <p:nvSpPr>
          <p:cNvPr id="6" name="5 Rectángulo"/>
          <p:cNvSpPr/>
          <p:nvPr/>
        </p:nvSpPr>
        <p:spPr>
          <a:xfrm>
            <a:off x="987106" y="5686249"/>
            <a:ext cx="6696744" cy="1200329"/>
          </a:xfrm>
          <a:prstGeom prst="rect">
            <a:avLst/>
          </a:prstGeom>
        </p:spPr>
        <p:txBody>
          <a:bodyPr wrap="square">
            <a:spAutoFit/>
          </a:bodyPr>
          <a:lstStyle/>
          <a:p>
            <a:r>
              <a:rPr lang="es-CO" sz="2400" dirty="0">
                <a:solidFill>
                  <a:srgbClr val="FF0000"/>
                </a:solidFill>
              </a:rPr>
              <a:t>La Biblia dice</a:t>
            </a:r>
            <a:r>
              <a:rPr lang="es-CO" sz="2400" dirty="0" smtClean="0">
                <a:solidFill>
                  <a:srgbClr val="FF0000"/>
                </a:solidFill>
              </a:rPr>
              <a:t>: </a:t>
            </a:r>
            <a:r>
              <a:rPr lang="es-CO" sz="2400" b="1" i="1" dirty="0" smtClean="0">
                <a:solidFill>
                  <a:srgbClr val="FF0000"/>
                </a:solidFill>
              </a:rPr>
              <a:t>“</a:t>
            </a:r>
            <a:r>
              <a:rPr lang="es-CO" sz="2400" b="1" i="1" dirty="0">
                <a:solidFill>
                  <a:srgbClr val="FF0000"/>
                </a:solidFill>
              </a:rPr>
              <a:t>Aleluya. Alabad a Jehová, porque él es bueno; porque para siempre es su misericordia” (Salmo 106:1). </a:t>
            </a:r>
          </a:p>
        </p:txBody>
      </p:sp>
      <p:sp>
        <p:nvSpPr>
          <p:cNvPr id="7" name="6 Rectángulo"/>
          <p:cNvSpPr/>
          <p:nvPr/>
        </p:nvSpPr>
        <p:spPr>
          <a:xfrm>
            <a:off x="6585223" y="3608601"/>
            <a:ext cx="2558777" cy="1631216"/>
          </a:xfrm>
          <a:prstGeom prst="rect">
            <a:avLst/>
          </a:prstGeom>
        </p:spPr>
        <p:txBody>
          <a:bodyPr wrap="square">
            <a:spAutoFit/>
          </a:bodyPr>
          <a:lstStyle/>
          <a:p>
            <a:pPr algn="ctr"/>
            <a:r>
              <a:rPr lang="es-CO" sz="2000" dirty="0">
                <a:solidFill>
                  <a:srgbClr val="FF0000"/>
                </a:solidFill>
              </a:rPr>
              <a:t>R</a:t>
            </a:r>
            <a:r>
              <a:rPr lang="es-CO" sz="2000" dirty="0" smtClean="0">
                <a:solidFill>
                  <a:srgbClr val="FF0000"/>
                </a:solidFill>
              </a:rPr>
              <a:t>eflexiona sobre la prueba de Job, el trato de su esposa y sus amigos,  pero un final feliz: </a:t>
            </a:r>
            <a:r>
              <a:rPr lang="es-CO" b="1" dirty="0" smtClean="0"/>
              <a:t>Job </a:t>
            </a:r>
            <a:r>
              <a:rPr lang="es-CO" b="1" dirty="0"/>
              <a:t>1:1-3; </a:t>
            </a:r>
            <a:r>
              <a:rPr lang="es-CO" b="1" dirty="0" smtClean="0"/>
              <a:t>42:10-17</a:t>
            </a:r>
            <a:endParaRPr lang="es-CO" b="1" i="1" dirty="0"/>
          </a:p>
        </p:txBody>
      </p:sp>
      <p:pic>
        <p:nvPicPr>
          <p:cNvPr id="1026" name="Picture 2" descr="http://1.bp.blogspot.com/-oF8pIhiMekI/TZql-L2qP_I/AAAAAAAAAJI/dXrJ1pJ4R3c/s400/jo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5223" y="1309335"/>
            <a:ext cx="2376682" cy="2152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463317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heel(1)">
                                      <p:cBhvr>
                                        <p:cTn id="26" dur="2000"/>
                                        <p:tgtEl>
                                          <p:spTgt spid="7"/>
                                        </p:tgtEl>
                                      </p:cBhvr>
                                    </p:animEffect>
                                  </p:childTnLst>
                                </p:cTn>
                              </p:par>
                              <p:par>
                                <p:cTn id="27" presetID="21" presetClass="entr" presetSubtype="1" fill="hold" nodeType="withEffect">
                                  <p:stCondLst>
                                    <p:cond delay="0"/>
                                  </p:stCondLst>
                                  <p:childTnLst>
                                    <p:set>
                                      <p:cBhvr>
                                        <p:cTn id="28" dur="1" fill="hold">
                                          <p:stCondLst>
                                            <p:cond delay="0"/>
                                          </p:stCondLst>
                                        </p:cTn>
                                        <p:tgtEl>
                                          <p:spTgt spid="1026"/>
                                        </p:tgtEl>
                                        <p:attrNameLst>
                                          <p:attrName>style.visibility</p:attrName>
                                        </p:attrNameLst>
                                      </p:cBhvr>
                                      <p:to>
                                        <p:strVal val="visible"/>
                                      </p:to>
                                    </p:set>
                                    <p:animEffect transition="in" filter="wheel(1)">
                                      <p:cBhvr>
                                        <p:cTn id="29"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5554960" cy="4525963"/>
          </a:xfrm>
        </p:spPr>
        <p:txBody>
          <a:bodyPr>
            <a:normAutofit fontScale="85000" lnSpcReduction="10000"/>
          </a:bodyPr>
          <a:lstStyle/>
          <a:p>
            <a:pPr marL="0" indent="0">
              <a:buNone/>
            </a:pPr>
            <a:r>
              <a:rPr lang="es-CO" dirty="0" smtClean="0"/>
              <a:t>Hay </a:t>
            </a:r>
            <a:r>
              <a:rPr lang="es-CO" dirty="0"/>
              <a:t>algo dentro de nosotros que decide todo y controla todo. ¿Qué es? </a:t>
            </a:r>
            <a:r>
              <a:rPr lang="es-CO" b="1" i="1" dirty="0">
                <a:latin typeface="Agency FB" pitchFamily="34" charset="0"/>
              </a:rPr>
              <a:t>Es nuestra voluntad</a:t>
            </a:r>
            <a:r>
              <a:rPr lang="es-CO" dirty="0"/>
              <a:t>.</a:t>
            </a:r>
          </a:p>
          <a:p>
            <a:r>
              <a:rPr lang="es-CO" dirty="0"/>
              <a:t>¿Qué significa rendir nuestra voluntad a Dios? Significa escoger la voluntad de Dios en todas las cosas y en todo momento. Esto permite que Dios obre Su plan perfecto en nuestra vida. Un gran </a:t>
            </a:r>
            <a:r>
              <a:rPr lang="es-CO" dirty="0" smtClean="0"/>
              <a:t>predicador </a:t>
            </a:r>
            <a:r>
              <a:rPr lang="es-CO" dirty="0"/>
              <a:t>dijo una vez</a:t>
            </a:r>
            <a:r>
              <a:rPr lang="es-CO" dirty="0" smtClean="0"/>
              <a:t>: </a:t>
            </a:r>
            <a:r>
              <a:rPr lang="es-CO" b="1" i="1" dirty="0" smtClean="0">
                <a:latin typeface="Agency FB" pitchFamily="34" charset="0"/>
              </a:rPr>
              <a:t>«Nuestra </a:t>
            </a:r>
            <a:r>
              <a:rPr lang="es-CO" b="1" i="1" dirty="0">
                <a:latin typeface="Agency FB" pitchFamily="34" charset="0"/>
              </a:rPr>
              <a:t>voluntad es nuestra para hacerla de </a:t>
            </a:r>
            <a:r>
              <a:rPr lang="es-CO" b="1" i="1" dirty="0" smtClean="0">
                <a:latin typeface="Agency FB" pitchFamily="34" charset="0"/>
              </a:rPr>
              <a:t>Dios».</a:t>
            </a:r>
            <a:endParaRPr lang="es-CO" b="1" dirty="0">
              <a:latin typeface="Agency FB" pitchFamily="34" charset="0"/>
            </a:endParaRPr>
          </a:p>
          <a:p>
            <a:endParaRPr lang="es-CO" dirty="0"/>
          </a:p>
        </p:txBody>
      </p:sp>
      <p:sp>
        <p:nvSpPr>
          <p:cNvPr id="4" name="3 Rectángulo"/>
          <p:cNvSpPr/>
          <p:nvPr/>
        </p:nvSpPr>
        <p:spPr>
          <a:xfrm>
            <a:off x="1691680" y="664622"/>
            <a:ext cx="4680520" cy="584775"/>
          </a:xfrm>
          <a:prstGeom prst="rect">
            <a:avLst/>
          </a:prstGeom>
        </p:spPr>
        <p:txBody>
          <a:bodyPr wrap="square">
            <a:spAutoFit/>
          </a:bodyPr>
          <a:lstStyle/>
          <a:p>
            <a:r>
              <a:rPr lang="es-CO" sz="3200" b="1" dirty="0"/>
              <a:t>Rinda su voluntad a Dios.</a:t>
            </a:r>
          </a:p>
        </p:txBody>
      </p:sp>
      <p:sp>
        <p:nvSpPr>
          <p:cNvPr id="5" name="4 Conector"/>
          <p:cNvSpPr/>
          <p:nvPr/>
        </p:nvSpPr>
        <p:spPr>
          <a:xfrm>
            <a:off x="611560" y="404664"/>
            <a:ext cx="961256" cy="889248"/>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solidFill>
                  <a:schemeClr val="tx1"/>
                </a:solidFill>
              </a:rPr>
              <a:t>4</a:t>
            </a:r>
            <a:endParaRPr lang="es-CO" b="1" dirty="0">
              <a:solidFill>
                <a:schemeClr val="tx1"/>
              </a:solidFill>
            </a:endParaRPr>
          </a:p>
        </p:txBody>
      </p:sp>
      <p:pic>
        <p:nvPicPr>
          <p:cNvPr id="2050" name="Picture 2" descr="http://t1.gstatic.com/images?q=tbn:ANd9GcQzLfqm3ZiwtmHfDvN0Hg2OaBMChMvX6-QZRG9Rv8l1bJNFDxJoB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2588" y="1844824"/>
            <a:ext cx="2561900" cy="223224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6402588" y="4437112"/>
            <a:ext cx="2561900" cy="1323439"/>
          </a:xfrm>
          <a:prstGeom prst="rect">
            <a:avLst/>
          </a:prstGeom>
        </p:spPr>
        <p:txBody>
          <a:bodyPr wrap="square">
            <a:spAutoFit/>
          </a:bodyPr>
          <a:lstStyle/>
          <a:p>
            <a:pPr algn="ctr"/>
            <a:r>
              <a:rPr lang="es-CO" sz="2000" b="1" baseline="30000" dirty="0" smtClean="0"/>
              <a:t> </a:t>
            </a:r>
            <a:r>
              <a:rPr lang="es-CO" sz="2000" dirty="0"/>
              <a:t>Dame, hijo mío, tu corazón, y observen tus ojos mis </a:t>
            </a:r>
            <a:r>
              <a:rPr lang="es-CO" sz="2000" dirty="0" smtClean="0"/>
              <a:t>caminos</a:t>
            </a:r>
            <a:r>
              <a:rPr lang="es-CO" sz="2000" dirty="0"/>
              <a:t> </a:t>
            </a:r>
            <a:r>
              <a:rPr lang="es-CO" sz="2000" b="1" dirty="0" smtClean="0">
                <a:solidFill>
                  <a:srgbClr val="FF0000"/>
                </a:solidFill>
              </a:rPr>
              <a:t>(Prob.23:26).</a:t>
            </a:r>
            <a:endParaRPr lang="es-CO" sz="2000" b="1" dirty="0">
              <a:solidFill>
                <a:srgbClr val="FF0000"/>
              </a:solidFill>
            </a:endParaRPr>
          </a:p>
        </p:txBody>
      </p:sp>
    </p:spTree>
    <p:extLst>
      <p:ext uri="{BB962C8B-B14F-4D97-AF65-F5344CB8AC3E}">
        <p14:creationId xmlns:p14="http://schemas.microsoft.com/office/powerpoint/2010/main" val="175720676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heel(1)">
                                      <p:cBhvr>
                                        <p:cTn id="23" dur="2000"/>
                                        <p:tgtEl>
                                          <p:spTgt spid="2050"/>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heel(1)">
                                      <p:cBhvr>
                                        <p:cTn id="2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76019" y="1268761"/>
            <a:ext cx="4564382" cy="3024336"/>
          </a:xfrm>
        </p:spPr>
        <p:txBody>
          <a:bodyPr>
            <a:normAutofit fontScale="85000" lnSpcReduction="20000"/>
          </a:bodyPr>
          <a:lstStyle/>
          <a:p>
            <a:pPr marL="0" indent="0">
              <a:buNone/>
            </a:pPr>
            <a:r>
              <a:rPr lang="es-CO" dirty="0" smtClean="0"/>
              <a:t>Nada </a:t>
            </a:r>
            <a:r>
              <a:rPr lang="es-CO" dirty="0"/>
              <a:t>que entra en la vida de un hijo de Dios es accidental. Todo lo que nos pasa es por orden de Dios o permitido por Él. Si verdaderamente amamos a Dios, todas las cosas ayudarán para nuestro bien eterno. La Biblia dice</a:t>
            </a:r>
            <a:r>
              <a:rPr lang="es-CO" dirty="0" smtClean="0"/>
              <a:t>:</a:t>
            </a:r>
            <a:endParaRPr lang="es-CO" dirty="0"/>
          </a:p>
        </p:txBody>
      </p:sp>
      <p:sp>
        <p:nvSpPr>
          <p:cNvPr id="4" name="3 Rectángulo"/>
          <p:cNvSpPr/>
          <p:nvPr/>
        </p:nvSpPr>
        <p:spPr>
          <a:xfrm>
            <a:off x="1367993" y="170637"/>
            <a:ext cx="7344816" cy="954107"/>
          </a:xfrm>
          <a:prstGeom prst="rect">
            <a:avLst/>
          </a:prstGeom>
        </p:spPr>
        <p:txBody>
          <a:bodyPr wrap="square">
            <a:spAutoFit/>
          </a:bodyPr>
          <a:lstStyle/>
          <a:p>
            <a:r>
              <a:rPr lang="es-CO" sz="2800" b="1" dirty="0"/>
              <a:t>Crea que todas las cosas ayudan a bien para los que aman a </a:t>
            </a:r>
            <a:r>
              <a:rPr lang="es-CO" sz="2800" b="1" dirty="0" smtClean="0"/>
              <a:t>Dios:</a:t>
            </a:r>
            <a:endParaRPr lang="es-CO" sz="2800" b="1" dirty="0"/>
          </a:p>
        </p:txBody>
      </p:sp>
      <p:sp>
        <p:nvSpPr>
          <p:cNvPr id="5" name="4 Conector"/>
          <p:cNvSpPr/>
          <p:nvPr/>
        </p:nvSpPr>
        <p:spPr>
          <a:xfrm>
            <a:off x="251520" y="116632"/>
            <a:ext cx="1008112" cy="1008112"/>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b="1" dirty="0">
                <a:solidFill>
                  <a:schemeClr val="tx1"/>
                </a:solidFill>
              </a:rPr>
              <a:t>5</a:t>
            </a:r>
            <a:endParaRPr lang="es-CO" b="1" dirty="0">
              <a:solidFill>
                <a:schemeClr val="tx1"/>
              </a:solidFill>
            </a:endParaRPr>
          </a:p>
        </p:txBody>
      </p:sp>
      <p:sp>
        <p:nvSpPr>
          <p:cNvPr id="6" name="AutoShape 2" descr="data:image/jpeg;base64,/9j/4AAQSkZJRgABAQAAAQABAAD/2wCEAAkGBxQTEhUUExQWFhUXFhcbFxcYGBgcHBkaFxcaFhkeGBcaHCggHRolGx0cITEiJSkrLi4uFx8zODMsNygtLiwBCgoKDg0OGxAQGywmICQsLC0vLywsLCwsLCwsLCwsLCwsLCwsLCwsLC8sLCwsLCwsLCwsLCwsLCwsLCwsLCwsLP/AABEIAPIA0AMBEQACEQEDEQH/xAAcAAABBQEBAQAAAAAAAAAAAAAEAAIDBQYBBwj/xABEEAACAgAEBAQEAwUFBgUFAAABAgMRAAQSIQUxQVEGEyJhMnGBkRQjQgdSobHwM2JywdEkQ4Ky4fEVFjRTkgiDo7PC/8QAGwEAAgMBAQEAAAAAAAAAAAAAAAIBAwQFBgf/xAA3EQACAgECBAMHAwMEAgMAAAAAAQIRAyExBBJBURNhcQUUIjKBkaHB0fAzQrEjUuHxNGIVJEP/2gAMAwEAAhEDEQA/APacOVCwALAAsACwALAAsACwAD5/NrFG8jmlRSx+QF4WUlFWy3DillmoR3box8PEM1LAc40zQIVdoolWMqERWYNMWBZtVVsRzFVeMylKUXNul0R2MmLBhyrhlHmezdu78qpaGzyzllViKJUEjsSATjTE4uRcs2kS4YQWABYAI5noX7gfUkAfxOIZK3Rj/DuYafOGfU1MJwos6RFG6Rx+nlbMHa/njNjbcr/lHY4qEceFY15a9ber+2xtMajjCwALAAsACwALAAsACwALAAsACwAdwALEEiwALAAsAUcxJAsAGO/aVI34SdV6Rxn6GUB/5L98ZuKvw3R1/Yde+Qvz+9aGhyeVjaGIUCgiUAHdSpVea8jyxbFJxSMOeUlmk/NgMHGGbNSoSqww5dXkvmHckiz0ARSa98Ip3OuiRofDJ8PGdfFJtL6f9g2X8SE5STNMthpHECVRI1+VGp/vMwJ9r9sKsr5Of7Fk+BrOsN9FzP6W/sh3AM9L+essgkaNo9b7BEZhciqK+FFo2SSTeGxt629heLwxXK4Rq9u7XcpPD/iCdgsg9aS5ynZ72EjFUjiHTSgDH51zuqceRtWurN3GcHig+V6NR0r8tlzx7jMnmtDB5Q8pPMnlksrGNyoABHrNE8+WLcmR21HpuzJwvCY1FZMt6ukl1/4KvwjmFynDfxUg/wB2Aq3+lSQi/wCJnZj/AMXtirFLkxc77Grj8bz8b4MO/wDPsi84FLmdYE8iuXi16VQKImDKCoPNh6qs9VOLsfN/cc/io4Wv9JVTrXqX+L0c8WABYAFgAWABYAFgAWABYAGSyBVLMQFAJJPIAbkn2xDdDRi5OkRZDOpMmuM2t1uCDt3DAEf9cLGSasfJieN00FYYrFWABYABmz0YlEOtfMKlgl+oqOZrtiOZXRYsM+Tnp0tL8wjElZzEkAPFOHiUdLplIbdWRtmVvY9+hAxDjaHx5JQkpR3RW8O4BJEgjTNSpEOSVGxQfurIy3p7WLGKY4nHRN0bsnGwyPmlBOXfXXzoS+GkUsy3ZAtCSUkKElGlJBdms770T3xKxqO3/ZVLjpuHL2uvL0G/+VIyul3kKh2eMWB5RaQyeggbmzWprNbbWcR4Kpq/+C3/AOQlF3GtVT89KFJ4fQWpbQslK0QYaXKggMSRqZqolb3re97HjW3ciPF5N2tVrfZf4Jcv4aRIo4QzeXGqVWzeYjFvMBGwYkm9u2BYoqKiJPjpzyvK939qODw3GCXUW1htLFijMp9LyAm2f3JO9GrGJ8KN2R77lcaf88kAZ/w9BFAVmlIgGoKHcKsIck/lkLu4JoFumwqzhJYoxjq9DVj43NPKpQj8Wm3Wu5oOH5IJuXaRyFBdtO4F6QAoAA3J27nF0V1MGbJzOqpLp5kfEOMRxSQxNZeZiqKovlzJ7AYiWRRaT6j4eEnkhKXSOrsscWGZiwECwALAA12ABJNAbknkAO5wXRKjzaEWTzSSoHjZXQ8mU2DRr+eIUr1HyY5Y3yyVMnxJWLABl/GOY1COAmllmjVz/cUGaS/bSoH1OKMr0S8zp+zoayydYx/L0X+S28P2YQ5FGVmkrlSubQEdwmkYmGxm4lrnpdKX8+oVxDiEcCa5WCraizfNjQG3vh21Erx4p5JcsFbq/oFg4lMRroR5h6U1z5D5k0P54CEmYjwyfPzhmO5Mk76uyR/7NEvyP5h+hxmx/FK/N/sdri14eHw/Jfd6v9DbtIKJsbc9xt137Y02jjcr7EWUzSSoJI2Do10ymwaNbH54IyTRM8c8cnGSJsS2JqV3FJ5fQkAGtnALkWsaimcnfckbAd27A4WUnpymnDCGssmyX3ZPPn40kjjZgHk1aF3s6RbfKh3wcyTplSwzcXNLRbhDuALJA+Z74Z6FfmYSfiJmzjVFK5SWOOMBQteUfNmIMhWiTQ3/AEgd98kpXLbr/wBneXDrFw6uSVpt9d9trN4G/lyxrTOE4vcWAXqYnxbmTJMkQ3CRyuB3kZvw0Nj/ABEn64zZncq6Jf8AR2eBh4eCU3u3X0WrNjCojRVvZVA/+K4vWio5mS5yb8zNcHi83PzzNyy6JEvYO48yUj/5AYqj8WRvsdLLJ4uDhiW8m5P02X6mhymfjkaRUazE+hx2bSGr32PT37YtjJPRdDm5MM4JSkt1a9ArD2iqjl4AO4CDMeNsySiwXQmlijY/3SS8l+2hK/4jijPqkl1Z0/ZkLnLJXypv67L8lj4ZTTllNBQ5eQDlQkcuo9vSRhsfy6Gfi7llaWvT7blmZVBCllDG6WxZrnQ5msWcyMyhJq6H4kUxXibKCXMwI5IQ5oq1dQ2WUgfI6WH1OM2aNyjff9DrezsjhjySS1Ub+zQTx3OfiMzHk1LeWA7zaCV1+WBUQYbjcqWrpt3xE2nJQ+o/DYniwSzy+bRLrV9f2AuIZEyZYRxk0haWN3tgRFJIYEDH4rFnr6QL54iUXy0vX9kTgzqGbnlu1yv67s0/C+NJMsJW9UsQk0/uKR+o9N9h3o1yOLYz5kjBxHDyxSknsnXqyj4/xBpZxGJnhhSNZHMf9pKzsyxxp130k7e2K8juVdDdwmOEMfiOPNJuleyrdsp+B5z8JwySax5zmRVBG4aNmVVr2Opyfc4rg/DxX1NnE4veONjir4dPTbf9iXiEP4PIyXXnToFCqdTEkaNRI+JjrYlu7KO2Jl8GNvqyvD/9jil/tjbt+X6EmSjfKyZZBZmkgliC2dCujQFRXLSiFmJ6nV3xMbi0utfsV5ZQzrJPopJ+et/5LHgRWGfNt5jGMJl2ZnYnUzKzM+/KwRsPYDph4aTevYoz3mxY6XVpV20Kzg2cM2ay85JaSZnNndYYQj6I1B2DuBqY86B7jCQdyUu/4Rpz41jxSxrRRpebfVvy6BPFJtM8ecU6o4pNG/60mcrI6+ysygHrpbocNNu1NdGU8NG8csD3a5vtql9jR5/OK0c4G/lrTHpdWQD3AontY96uTvRHLljcab6lD4cCxy56aQ0UzDjfkqPpkJHuwr56VGKcdJyd9Tq8XzTx4oQW6/w2iHww2oHiM9BnMmjq5DNpVAOwChQg5liTiMWvxMbjVyv3WGyq+22r/wCS68RcUkjhqIATOYlXVVI0zaQW6emmPbbFmaTUNDDwmKE8tTdxSb9aMzwfKr+P1GZ5Ujy4fzJTtI6OwJVuXlqWsdLHtimEf9Tc63EZb4RRjFJuWy6KuvmwrhrDM5iXOSFRHBLpjZjRCxrW1/ApLF2PNqUcsND4m5PZMozJ4MUcUd5K321/YG4Dn5xMoJQZfOTZhwTGS5KsbRrYVaL26YSEp2l0bZdxWHBLC6TcoJJ66eq9GGZCOSLPRuhZVzbZh5Ym5ARqpQn92Q2pP+KumHjammtndlE5wy8LKMlbhST663a9ALivExmJTIDqVJoosug3VTqQPOy8jRYBSbHIjniJSuV9nS/ctw4fBxqGzabb/wARX6lzn+I3xCJDJpjhSeSWjS2AqqGPIkBtRHTUMPKV5Euxkw4a4WU61bSRHkePaVzmam1AK6pHEbvSkYcejo7aix22HPliIzesmPk4RN4sUOqtvzb/AEozuZgeaTK+dM7vLKPOAP5UIkjYiJa2DlLF897PMXS0242939F5G/HPHjhlUIqktO71WvoXPFh+Nzf4UafJiiJf90MzaLA/UyqKHQMxPSsWy+OfKuiMeJPBw/jP5pOvPT9wabMNmOIFYW0iKDQZRvo1uS2gnmx9KA+zHphdZ5Gl2LoxWHhFLJ/dK67138jQeGeJ6oMqhJkkaIGQk2VUKd3P7xNCjudz0OL8UvhRzeNwpZZtKl0X7B+e4PHMSZBasFtdxuhtWBFEMLO4OHnFSVMzYc8sUuaL1GtwGAhQYwVX4FIFJYpqoXTdQSbxHhxrYlcTlt099zub4QJbDu+mioCMyek/pOlqPzq6wShehOLiJY3a166rqT8M4ZFl00RJpG3UkmhQsnc0NsTGKjohc/ETzS5pPU5/4XH0WmAYK/60DG6VuYF9MTSuxfFlXLbohHAoLY6F1PettK24PxBgRVN1oC8KoLYsfE5aXxPQky/BoEFLEgFqaoHdTamzvseXbAscVsiJcTkm7bCVyiAlgoskmzvuwCmu1hRyw1FXPKqK5OCwxkSMLZVA1k/pS9Nj4Syi6arwrhG+YujnyOCxJ6AXCFgzSE+TojsMsZCgHWCyyUoBDMrGwTyNHCQUZrYvzvJhl81uq/4Csz4cilAEpcgFTpV5ES15Ugahy5ChhpYlLcrxcbPF8u/elZYx5RFTy1UBKI0jlR54dKtjNOcpu2yvj8PQhxIRcgAAf/DsjMvwl1HJiLwrxxcuatS73vIsfhp6fzZ7hOV4PBG2tIkDkklgBdt8R7AnrVYmMEtaFnxOWaqT0JcxkI3JLqGsAFW3UgHULU7GjdH3wzVorhklB3DT00IJuDQuwaRA5UnQGAIS6sLt8OwNGxYwrhGW6LI8Rkimk9/yQZnhUKXNoUyBkLOyrZplBY0ANQS/VVisR4cbuifecjjyXoVWQyTNNl4yjAZaSd3YqQpLF0jCtybUH1bXVb0cUqLbS7G+eVLHOV/Okl9N/wDBdZjgsUjEyLqGosASRRKhWG1WrAC1NjbF0saluc7HnnjvldWM4ploI45JJAqppJlpV9YUbaqFkihVEViJKKTbLMOTNknGEXr0GcLycE0UMohAFa4ldVuPVvYq9zQY7nejgjGMknQ+eeTFklBy9QqHhMasX03IQAzmragF36WQACQNwMNyK2yjx5uKjeiGy8FhZQhQeWAPygAEsHUGAAsMD1BGDkVVRK4nLGXMnqNk4DA1ao0OkUgKilX90UBa9aN4h4ovoTHisqunuSR8JiGr00zaCzDYkxgBTtsKrkNsSoJbCTzykkm3p+oVBl0SwiqoJshQBZPMmuZwyilsLPI5/NqS4kUV4CAfPZ6OFNcrhFsCz3JoAVzJOFlJLcsx4p5HUVYQDiU0xXFrc4zgcyBy/jsMFoK1orpOOxLGkjFlWR1RQykMWZig9J3A2JvsLxX4iSs0R4WcpOK3SvcswcWGbyZxXB5G+n1wWS01uZ/xtNWWkUGi0bKD2MjLED9nOK8zqDNns+HNxEfLX7akvhgqELWAZmLIt7+WirFGQOxRQ3/FiMdbhxdt6LRb+rLlnA5kD54ubSMSi3sJnAFk0BzJ2xDaQKLeiQPnM8ka6iSRa0EBYnUwUEBd6s88Q5JajwxSnLlWn/AQzAcyB88TYtN7IdiSOtHGYDmQMRaBJvYDznEY0eONz6pWZFWrshdZvsK/mO+FlNJpdy7HgnOMpRXy7iz3EIoAus6QzpGoA/U50qKHIf6YJTUSMWGeZtR3Sb+iCZpgosnv8zQJoDqaB2wzaorjHWjJeMMx58UMS6gMzJCgBBVgpPmvancHSq/fGfM1KKj3Ot7Nx+FklklryJv67L8mvRQoAAoAAD5DYYvTVHLncpX3OqwPIg4m0I01udxJAsACwALABy8BFiwBZi/GAeWfLwpzMzOSdwqwoLYjrpZyaPUAYzZ7copdztezJwx4suWfavqzuQA8ybKqXEXmxtKxJtlljiCqGu9Ujklj0AblYIiO7h9yMrShDM6uqXrb1ryB4eJHL8JLJ8dZgxgWStSNpIH7qje+lDvhVOsX3LpYFm46MZbaW/ov8huf4ak6xQNI7EJC0kmr1KY1bQQ3PzXZvspPa3lHmXKzPhyvBllkSS3SXR9wU8dk/wDDssrzBZswFXzDVqjMbc9AQnU9ThOd8kU3v+C/3ePvMmo/DHWv09LC/C2cSGOfShVBOEhir1ufKRgWvcyPq1EtyFXVHDYmo36lPG43OUberVt9Fq9F6Ef7RJgIqYEq0mXUgcyNbuwHuQtfUYnO/hRPseL8a10T1/BFk8lozWVeSvOPnvK17LpiULGp6IgcD6E8zhUqkm99f+h55OfFkjDZUl9935sA4pxIZiVpAdWiaOKAc1jDMgfMMpFXbgKSOxGFc1J39v3L8WHwsag6Vpyfd71FfbUtuO5lZ89lssxBhDSM4/S7xqCiE8mIvUV9x2w85XOMXtqZ+GxPHw2TKvm0ruk92LMZkJmcploXIQSSGRlI3Co0gjLAV8RJ0DkoGJckpKKf87C4sXNiyZZrWlXf1Krj/FFzDysDrEOhYU5rrYBnnYH4kQEaSdr5cxiuUrdrpt+7NPD4HixxT05rbfkr+FeptzxBQXXciJNUj7UDVgH+8Vtq6Cu4xpUunY4s8dLmMZx3N+bPIx3aKaOGFOYisp5k7KdrtgFJ7CuuM8pPnvtovLzOzgxrHijH/cm2++9R/Gob4ry6yea6uwOXEsokU7iURABEPWgpZu1qO+Jyq02uiuzPwOR4nyuvjpU+1/yiXO5P8SsUcrkuY4XmZSBoZVYqVPR2dth2UnDNc6SfqRin4GWWSK02Sf6+RX5vjMo4ZDch8+UIBIPiVWlCayf0+g6dXdhhHNrGtdTTDhscuNlp8Kt10bS2+5PxoLJnsvGTqA/Ebkmi5iAVS/72kWa3FjDTac4or4ZShw2WS3dfa+wOqrBBJ5TeWMzmvLjmJ9SQafU2tjdeiXSSf1A4WuWNLqyy3lyJzVuMba8/5Vln4YzaRRS6UKr5+iGED1t6FIu9y73rJbkOdUcPjkop132MvGQlOS16avp/FsaUZ2PS7eYmmMsHbUKQp8QY9COt8sXqUaOc8M7SrV7efoObNINFuo1kBLI9ZILAL3NAnbtg5kR4U9dNt/ImwxWLAAwnAQcvE0RZCmXUEmhZ1bnc+o2wB5gEgbe2IcbY3O6q9BkmTUx6B6QNNEcwUIKmzzqhz7YOXqTzyIYuEQrq0Iq6iS9Aeu7LBgQfSSSaG2+EWKKVUXS4rJKrexIOHRqgRFEaqwYaABRU3fv236YlRSVISWWeSXM3bKaXinDsvqS4udsqqZDYNiwAaroOm9Yo5sS0R0I8Nxmb4kn67EWV8TZAPrp/MqjK8EgYiuraO1D5AYPGx3f6Fj9ncXy8v45kXEC5bNESqyzKGVloghXSwDXQ78j2xYuWdNamKSz8O2ncW9PoLO8KgbU86qyhtfrrSh0hWPyIAsHbbBKKa+IXBmzL4cb3006lVnfEPD/UC4cNtII4y4cVVOVU3Xz2wjyQ/wCjbDgONdOmvV1/kMyWXyebiGhUkhU0IyopGX+4wtW3373ho8k1aM+R8Tw2RuTab89wrN8Ny6p+YsYiQAhWCiNKvcCtuZHveJailrsV48uaU/gbt/dlPmPE+QJq2YEUxSF2DruNLHQbQXhHlxrf/Bsj7P4yk9q/9ktS24PmsrNEUy5QxgEMiiq1c9S8wT74shKL2MnFYs2OX+qnb7hT8NjIIKiiKcEA+YANIDki2ofXDcq7FMcs1VN6fzQF4kuWhjXzGSKNSaBoKQwKstHnYJ2G+EuMY1si3FDPmn8Cbf5KRfEXD0QRx+YoDBgUhlPqWjeoqb2Fb9MV+NjS/wCDdP2dxeR80qvzaX4sI4TmshMTDCANdlo2Rl8wdqddwOYAO2Gi4S0XUrz4eMxJZJ/e9vsXL8GhYBWjUotaYyq6VIvcCtjub74fki1VGKPE5ItyTd+pO2QjJJKA7KKI29BJX08rF7HD0J4kk20yIcLjstpuRl0mTYORVfEK3qt/YYXkSdol5pOPL0JWyMZ/SKtiRQpi4ptY5NY74nlQviStPsdGTTVq0gkaavcKVBAKj9JokbYHFBzy113CMMILABDhhRYCDmJAWIJO4AMb+0Li7qhgUUrBWdrNldW4FchQNntYxn4h/AdX2RGD4hc3nXr0M7CqgUq0OlVXTpXbpvvjMtHf+DuzcpbklVW/05jfbYd7r2xHS0Q5O9iOGZ8u4nisOvxLy8xAd0I71yNbGvliW+V3Hf8AQmcI5o+Fk2e3k+5YeL+N+e0SgDyNUbf49aalLb1VsKB60fk+eVxVbWc72Xj8PLki/mS/N6gEYPQ7ewqhz7Xz3+3thIxjsdDrqaLwFOobNG6UCFyT/hcEn6KMW4b5pX5HO9rxbWP6lPxfi34yUs20EZIjQ/qYbF2FizewHTfFWRubvojVwmBcNjTXzS3fZdEQBqPvtvfL52BfT23GJeuha13GJI8LrPFtIt0OQkXmUbbcEDbsaOFlLl+Jbrcs5Y5ovFPZ/jzRv+I+I4osquZ+JXUNGo5tYsD26X2xrlkSjzHmsfCTln8F73XoYB9crGaY65T77JzakH6VFfWjjJ8zuW56OLWJeHj0S+79TsZB39r+fy6jn/DphmmQ00xizFZYJB8QmhIPXd1Ujbppavr74G0tt7Q7ipQnFvSn+Ff+Uet1jajyD3FiSKFgAWAgWABYAFWAky5y0W/5Y3UKfU/IUAPi9h9sSc33qQky0QKkRi1BA9T7A2f3t+Z++APe5DRk4tOnyxQN1qk57Dnq9hgJ97l2HHLRHV+WPUbb1Pubv97bftgD3qQhlorvyxZXT8T/AA6dNfF22vAR73LsZfxzlIgkTCMArrANudvi6tvuT98V5flZ0fZvESlxEfVA2T+BbH6RZ58hY2+VD64xY1pZ7HKrk67gzZxRIiVeqjrHQksADXcivqNu0W4upfyx1j+Bu9ei7oN5fbmevS/5/O8WLfQoSb2KCdF/LWt1bTdnf85q25fBQ+mFv/Srz/UqVx9o3W8b+tF9Y3PPuCet/wANvqN8TbVUWNeRXZmcImZBFl/KXmeS6nYbEX6goxMZVzProU8bGU8mHH3YZkkpEUHYKPvz36bnesVxTUdjXl+ZsGl4gFk0aTQKqzXyYgVt2+2J52rdE8sVpdSdtLyDKN9t651W23T2rDXZXetFJmXACivgY72eXm6uV18ND6Yj/wDL0ZS3y+0Uv9y/NF6H2FHajZqjZPtthmm7RY02yt4r5gOtWbSALFChzN6e3fqOeKZuXN26GrHJclKKb/yi3yXBpZGjMgTytSuxVyQw+IBQO5633rF0MUrS6d+5x+L9q8PhxyjG+ZpqnpXc1YgisnyxZXSfVJ8OnTXxdsbUjyXvk+wkgiBUiIWnw+qTb1Fv3t9yeeCg98l2Qz8HDp0+UKu/jk51XPXeCiPfJdh7wREsTGLc23qk3s6v3tt+2Cg98l2EYIrvyxenT8Unw6dNfF22vngoPfJ9hCGIaajHoNr6pNjd/vb798FB75LsNOViojyhRNn1Scxf973OCiffJdkPxJjFgAWABYAO4AMv48/s4/8Aj/kMVZvkZ1PZH/kx9UV8HwLuR6RttZ5crxlg7SPc5dZvQqOIsfNvrUffnqPK/fFcnvfkRTUsS6fF/gu2A5e1m+QB79/+nXFnTUStSjmHr/8Auj+Dgdflhf7Hf+4rf/mxS/2F9qoDfYDagL6bVVWOdf5YZp9Cx6psouKD8x1HLUgH2UYrTfLL6ES14jC/Jl5IetAdj1o2N79uxw6WlEteZQ5/dn93H8kxH9sivJ/5mL0ZeTEcz35Xt2322/7YaKdehct2iGHhRly8jqCWWaSxvZUqnfex9+fXFuFJp+pwfbOd4uLxyj2T/INw3N1UbncbKSNiByB7EGvnQxnknj+Hp3/Q7OHPHioc8NH1XYsGrpd0Nydtv66b4aT7IZWnRNwjOHLyBb/JdtJHSN2NAqf3SdiO5v5tjn4bXZ9Oxg9qcFHi8LyJfHH8rqma7G48O1To5gIFgAWABYAFgAWABYAFgAWABYAO4AMr49Poj+Un8lxVm+RnV9j/APkw9UCQrar7Ae/Suo+X9HGSDpJM9vk0k0QPkgziRibBHUV6SaNc9tz22xLirtErK4rlpevqE3Rscx0qqrob9un8sCrYqins9iknX+zP751fRpnr+GIr/SXqZ8c+b2m12jX4LsDa7+e/35/1yxLjbo0tlFxNvzJD20n7f9sJ0l9BM0nDNhf0+5eKa+Wxv2+2H3Vlk1r5EE3DVZw2/wCnUBsCR1I+2wwnLqNHJW6TfTuidqI5c7/o/esOmr16CrXfchj4mVgWJL1TOWLg1Ss55HnZRefviYyfhLXdmCWGGb2i3NWoLbzr9wSbhYYEod7oq10fqdwb/o4Rxrbbt0OjUJNcyprqv5sF5AOqKHO450eW9iz3oD7YIJ8tMnM4uVw2I+KH8t9z8JIv2U1/W24xE0+VoMOkqZu4yaF86F/bHRjsfOOJSWWVd2OxJSLAAsACwALAAsAAa8TQ0PXuCR+XJyF8/TtyO3+oxZyF/gS7nF4pGa+Pc0Py5Pbn6dhuNz79sRyB7u+6O/8Aiab/AB7EA/lydb5enfl0wcge7yHDiKWR69hf9nJyq9vTufbng5Sfd5dzqZ9CVHr9XL8qTuRuSu3Lrg5Q92l3Mx44zaMkRGvcyDeOQb0ndf44pzR+BnS9l4nDiINvqiGGtC1vYXlvZ20gCtyTYoHe8Y8aejPYZ5KDlKRbZnw3mkiaQohAFlVa5ABuaAXSW5nZj9cW+G+jOdH2jjvRP1HcS8MZhYQ5aNWJRSAWJUOwSwdNFgWvb6HliJYW1SIx+08cZ8zjp+pnvETxiaJY7CqIkUMjJ8J2+ID74nNDlikij2TKT4qeTI/mTLnwzkVzc0sZkKeWqkhV3a2IJVm22oA7H4hgWO9WaeM4mWJ1Fb9WVHF8gFlzKgu3lMovQSdID3qKLpBoKeQuzWIxxXPJehTxeSUsOHLs7f4I+DZrUoXfUuwuwWHQ0RdVsR7YpSalyyOvzLLBZls9/Jh6kn7b/wAyST87+vfDOKEQNMpekTVrbqoZiqE6S5VQSQAeXftvg68kd2PKUcUXklsvy+wzxFGkeYjCatIEWkNG6+kejfUBR2POsWZ0lFV0OP7JcpcROTfzWHHseh5G6+hN1W/3BxWr6HW03Q1VJ5iyBsLAH3+Z/wC+JlJMH2Gwx+fIIxZUHVMwDPSKQapQSSxGkDnzNbYiuZ8q+oufJ4GBze/T1/4NosqEqAZPVyuCYDmRuSvp5da6dxjcn2PDS4STbdjPxMdA3JRJH/p5+YAO40WBuN/n2OAX3N9xzzICwJk9Jo/kTHe62pfUL6i8ST7lLucM6XVyfCG/sJuRUPz086PLne3PbAHuUu4lnQ6N5PXy/Im/e0+r0+nfvW2/LAR7m+5z8THp1XJV1/YTXdX8Oi69+WAPc33HPMgLAmT086hmPUDYhfVuel4A9zfcD87HS5TNzDhLiKGUifIQSTavL0hVNF2JrV1Cgc66nYA7bkGs2TKoujViwOWrGTu8cgiYDzGICAHZ9VmwSLAAVi21gKee1njJxsZ4GpJFinDGvSZ0ElaggUEVdWQW1EXte2KXmZoWBVuU3FMgMymljpZHcWNxasUbtYJF/bFtc8SmMninoVXBvDZTPZVPP1BNcxQqapBpWje3qYH/AIfljG+Hjjdps68/ac+Ix8kkr79TUeLMvLHBmHWZjG+m4wAGUMqRMscl+kH4vhJtm33FToZbp2CaEjyEOZM00gURPcrk7MQptfhJF0Lsg9b3w0dGRLUNyKBBBJJA0k2ZrW6pqEQKawrN+lBst9TZ5nESdsiKpaFfkeGLBxolPSkuTZtAAADCZLr5869zhUq1LpZXKKi+hbZbLoJczSi2lGvb4rhjO/tRrFsIrcpyZJOovZbFHn/BEbtcchTtten/AAkEGsV5MMZbl/DcdkwfL9nsdy3givjzUx9lCL9zRP8AHFa4f/2ZvftmVaY1+TRcH4PFlwREtE/ExJLN/iY7n5YeOJQ2/wCTn8RxeTO7m9gLxB4ZTNEMWKnTpO1ggEkdRvucNKCkqYmDPPDJSg9UZ7NeCjFRGaktmVVUILZm2G7N0FknsDzxQ+HXdnWj7Zn1giXK+GcsGZczPLqUqCryJGCGFqVKgEqdxz5qwwLAurYk/bGWvgil9L/yaPJPlsuxhjEcaqmtjqUV6tPrJN6vc++LoxUVoc3Nmnmdzdhr5+MGtakggEBlsWwXcE7bnDlQ5M5GyllkQqACWDKQAQGFkGhYIPyIPXARqM/HR1fmJVA3rXk1UefI2KPWx3xIEb8QTSWVletOysDu50qNj1O2ACOPi8LAsJUKAAl9aaaJYc72+E8/9cSRTCo51a9LA6TTUQaPY1yOAB4bAQYRJsddxOApCzOZ0o7D9KsfsCcVy0RbB20W2TWJOF5SSSSZEQQTMYb1M5IchwqklWdjq+5IxyXrJndikoorPEfFWnmyuZyqPqgMunzFKiUuY0KJvuatTy+LbkaZR3sVy1VGibTmmWOZJMtmRHrGiWnCFgDUkbUyaqtWFXRrkcVlvQBhUoWjIAMbaTp5cgwIHS1YGt6urPPG7HK4nOyRqWpW8YZopsvmEYqyypG2wNxyOA439rwmaNxstwS1o0XiYEsiEnQUlLC6BZWi0XXOrbbl/DFGKKb1L8smloUSRa+AEH/23P8A8Ji3+WEe5YtjQRh81k4WhmaFmSNiVC38NMhsGt9ttwV+YwbPUN0VcGRMPEssGleV3y8+pnN1paMrpH6R8W3tiGSXA2mmHd0b7xIv/wDJxbj2Kp7hS4ZiEinCDIeSALOwxDdDJWRxeoWev8PliE7CmD5rLCVQrFgVcFWWgQ0ZsEE7exBBBBIIo4CUDZngqSg6nkLOGDMNANGNoq3WgFDNQHUkm8AELcCVk3lmoqw2KbCV9bb6L5kj5GsAHY+FWWLs40y2pHl7DXHJfw/qZFvbvVYkkcvCFVCgll0+Zq/3ez60kDbJ++pNcvzGFVpChApODofUWcUdQ+DYlkcn4epjG3ueW1FAKDhio4fVITeytoonVK4OyjkZX69F6iyyRFg6cIQFCJJdS6VX+z20eZQI00fTKw3voeYvE0RYRkMsI2chnPmNfq00CCdhQFAA19MFEWG68SRZ56kuO1KJ5qMiVmDAqeRBB+RFYrcbLoyph/gvxTFBD+FzbiJ4rCs+yuhNim5Ai6o8wBz3rkZcUoyO9hzRlHck8T8aubKy5dDLHl5GdqBGrWhjqMEeqkZjfKyu+xojhk02Es8FJIuovF8EgtI5i1cjEyV7F3pfsThVhm3sO88F1AEckszVqdtTVyugAB7BQB9MbIQ5Y0YZ5OaVgfHsq8kJWMAuGVlB23Ug4icbVE45csrLHM52SfSZI1i06tg+snUAN/SAB169OWKseJxdsuyZlJUgHhEU65X8K4i8umUsNTMVdiSKNAHfnv8ALEeDrbG94VUiThfDp8uWEE4WJmvy3j16Seek6hV/brRJJxDxJsmOVpBGZ4YzzJOJnWVQRr0obB6URpAFnp1vnvg8NErKyzgiqyWZmNWzVZobcgAB7AAbnAopEuVnOKcWiy0RlncIg6nmSeQUdWPbEMDzF/2hTZjOJJCumOMGojRLg1q1f3jQ5cv51slS1Lvj3HpM3NFDFqWF0WQMu2o31NblWHw+3yrFxORrQ7HBY4KPPuzTZd8zHekoU0+lCKpu5bnV4rjllFCzw4pepZZedyyggAAEk9ST/RxZHiJN1RRkwQirssBFVUT1/ibxsRkY3ydqs7CumJIOKN251Y+uwwANaP35mzgAaY9qJJ2r+vfEogYye+4wxBGU/mT98SiBnl8tzsSfvf8AriRThbE0SefvHWOynpqeacKehyFwb0sDXOiDR965YqjmhNtRe25fLBkgk5LRhMZxMkTFsJSTFbRaqCI5MKx0Eo2FaHTCEbCMdD8QMSJhWSELhCxD0xDGBOOcaiykLTTGlXoObMeSqOpOEY6PGuJcWk4pJ5kwZY0spGh2jXrt1Y1u38hiuxW2xZfg5ymZidTry8h/LkHLcXpbsw/jgYI1vhPiCfipoCRpozRHtt+aB7EAN81xm4jHzQs3cFncZ8nc2OX4urNpBB+RxzlPodiWGlZfQLy9+f0xqxJWjn5W6dhl43GI4TiQGnABzAAxjiSBjHEkEZwyIGNiSGRHEkGG8s9sda0ee5WgbJ5NIywVQuo21dTjNjwRhNyS3N2XiJZMcYN7fgMUY0GZEqDCMtQQgwoyCI8KxkExnFbLETjCssJFwoE64VliJFwrGR4X+2TjjS50wf7vLgADu7qHZj70Qv0PfFMmWJaBf7OI2MTOi66O67Wdun9dcIxHozsvEBDmGigJMOYRmaF1/s3FGx26/LE1oT0MtwHjbRZyOdfhRt153HycfVCcQ1aaGi+WSaPoGKND6ApUUCrqRpIPLrfKjy67Y5E1FPlO9DJJx57LXKR6Rzs98WQ+HYoytSDg2OhCfMjBOPKzt4cU5eJIs4xxIDcSQNY4kkjxIpG+JIIjiSDDZvLAsjMN1bbc9RXIGj9cbcuPnafZnLxZOSMorqhsq0wP0P8AX9csaDMl0CFXCtjpEyDCsdImQYUdIJQYRsZInTCsZE64VliJVGEGRKuIHRIMKxj5z/anAY+JZm/1MHHuGRSP8x9MZ5aMugrJ/wBn/GxDMtbAnf39NfzwoTjQzxHmNGbzky1QNL85FF19ycNdIhK6MouZKVpNHEWMo29TZZzxdmYosnKkjFWh0Ot7a4HMZvtaeWdu+KMmGM9zocNxTxLlatG28MftXgZP9p1xmyLCsy10sjqeVb4yPBOL+HUvnlhJXVHpfBeMRZmNZYXDo3Ij/McwfY9sWY5uMtTPkgmtCzJx0DEcvEkHMAHMADWOJAYcSQRtgFIziSTFSuCDTA1R5g43xzQk6TOTLDNbo5mEtT/X9bYfnTWgig06ZNELAxFk1RMi4BkToMQxkTqMVsdEyDCtoZImUYTmTLKJRiAHjEDEgxAyPM/20eFWnjTNwrqaJSsoHMx3YYDrpN37N7YpyLWzRhktjxOGQqwYbUcVFsla1Dc7xNnTS2516ie+CyuMaK9AWIA5k4C6Mb0R6d4M8JIyapk8zqqtuATV0vLeh9hjFmzu6idbHwkIL4tT1ngfBIooQmhaI3WhX25Yo3di5Zf2rYyHHfDj8OmGa4dUYfaSNt4z1AA20ddyQBvuvW/mTVSExY1K0v56Fz4X8Ru0P4hS0sRc/iIt2fLtp1OYDzeMEhvL3YAnTfw4ux5GtGZs2G5aG2y2YWRFeNg6MAVZSCCDyIIxqTsxNNOmSXiSBE4AGHEkDScMQMOIIGHEkmD/ABEcsPnIS0TqbsHluD6efscX45480JNL1MWTHkwzUZeq8hvDYbvQxMHlqsYoURXxXz5be9XirBicZWpfClsXcTnUoU4/Fe4Vk5l2TUNdXpsXRJ3rtjX4kebl6oyPFKuboHKMO2IiRRhWxieMYWTGSI4i4DktqtvyxVVdADbnvveMkY5IuXM9OhqnKDUaQTkcosa6V6ksdybZjbHfud8NjxLGqRGTI8jt9NAoYcVD8QSPXEDIkXENDoy3iL9nWRzZLNF5Uh5vDSEnuy1pPzIvFUoJlkcjRlT+xCG//VyV7xrf31YTk8y1ZV2MzxTwMsOfXLZXzJQiqZZH00GbehQHJaNbnfFGbJGCqzdwcW3zNHr3AOECKMA8wMc6r1NuXJbLTMtpUkbkAkDvXQe+IehUtXqVXCeOQZ+Iqj021g7MjKQQaPZgPthla0kE8bxvmRV/gjkc0ZoUJjmDB4VPpLqC7BV5CQqC6N10shrWpXRhl/axMvxx80Tf+ZfKVMzlQMzw5yfM8sHzcszGydH/ALdndKBU3WxAxqU+VGPwXOVdWbDKZtJUWSNgyMLVh1H9dMXRkpK0Z5RcXTRLhhRpxJBw4kUacQAysSSY5Y/O9CbQrauw21VsUT2HJiPkN706Ixio8kFt+TC23LmnuxZGLTaEUF2Xl8I7UeXTFkNNBMlvUXDE2LEDc0K7DliFFW31JlLSg1qAJPIC8TKVKxYxt0Oy76lBoiwDRqx7GuuExz5oqT6jzgoukyVjQ+e2GISJI19VdEH8T/oP+bCN2x0qQUMQSh4GFGHrgJHDEDIcuIsZeQzM5xIxbuFHud/oOZ+mK5ZILdlsMUp6JMyZ8UTZmbysupii/wDcYetx3VT8CnoTufbGLPxOnwnUwcDGK5sn2NNw7hiRi6tjuWJsk9yTucYqt2y2U3sg2QYGKjN+KOJvEoWGMPIwJpm0gAe9c7qh88VOm9TThg3qeLZfjM+VzTylTG7OzFTdeok17jG7w4zgkhXOUG1Nbm68P+PGnzKRuuzvCRR+Fo3DFvsKxTHC4SUrHcYTjpvTLPP5CThudOayvqys5/MjHwgncg9ADuQem4+d+STg+boVYYRywcJbo9FyKRmMNEAFb1UNtzz2HW+eNOJxrQ5mdS5qkPxckZ7OHDEHDgIGnEAcwAYfw14my+bUCL0kD4CKoDoB/piMPFqT5ZaMOI4KcFzLVdwuQBmbsj+r3sXX8j9sb1qjnNNai4fQQ9AGayT2O9nA3WoUOk9VHSSgNgCvUehN8lB396++TNOSjcVf4NGKCcqbps7mM16LiCyMGA06uvYkA19sU5OLuFwq+xfDhvjqeirczPjzxW2V0xhHBYep1Pwk9FaiNQrFGXPml8K00NfDcNjS55Gi8JcbXNw+YquBqItgBqPWvYcvpi/hck5Rqa1Rn4vDGEtNmW2bzBVT5a63HJR39zyH1w2fK4qoasrw41J/FogqOyASKNbjtiyDbir36+oskrdEgw5APxLiMcEZklalHLqWPQKOpPbFc5qKtluLDLLLliZ6LPz5k2bhi6KD6iP77j+Q2+eOVm4uctFojuYuBx4tXqwv8GpWhVHtvfz74yJ2aNg7hfDlRi1DUeZ71h6Kpy0LHMZsL1wOQkYOQDmuMRopZmCqosknasKpWWLEzxDivjeSXPPMpYR2FRDt6V5Ejudz9ca3wyeOupGLiOWddCz4yxzsQ0ppIq2Zar5d/p2OKsOOWOWptnBZI0AcHyAjNq4sfq3J+w/1xqeoQxxgqR674QzpkSntu9rQP0xEV3MHEJJ2jWZcKgpQAOwxdGkYJXLVnZV6jFsHZmnGtSLFhWcOADmIAWADFcI4RFDpYKhRRQkUcu5b5ctQ7nljHwnA8k/Fk7LuJ4xzi4LTUs4EDBiDYLNuN/bHXTOU10KfJ5mo5JJyFhidvVR9Wkj1Hb4Qe3Mi+WKfE3b2L/CtqMN2WfEZD5f5e7yUEru3XlyA9R9hick/g+DfoThh8fx9NzOcK4OMk5YuZJZXQtEoNIWO5pb3s7atjXPqOdjwVJZJb9joZeI5o8gHnYTmM6kDhxpJkCtZHpBBLaTQDNtdn4MN4blktkxyKGPQ0/hzhYhjKiizMWYRbJZ9+3sTi7Di5E+7M2fL4j/cu8pl9AO5Nm66LsBSjtt9yfli3HDlumVSldaBOHQoFxTiiQjkWc/Cg5n5/ur7n6XijNnjj3Zr4fhJ5tVou7MucrJPJ5s5sj4FHwoOyjv3PM45OXPLJqd7FhhhjUfuXsGXsaSNqo++KasHLUfwsosQ7eqvkGIFe1ViIJRQruTIpc+zsUhUuw6CgB/iY7DDwjKbqIT5MUbyM8j8W+M8wuYeLWhKMVJjJKAjmASAWo7XXMY1x4VdWV++JfKiik4rLmFPmuWqiBe32+eLoYoxehMc0p7g8LkEEX9Nj98M4FieuxpeD5zMA3FFeqgwkcEMBdWHIHU+++EcS/mvc1vBF4g7BUSGItdW0fPnXp1G671dYK7C5J46tmnThfElIZsxGw6qDp/jWBpmVzxS2Ro8tmCAA5Gr2N4mzLOHZB4e1xbDcyZUkhuLrKBVgA5WJIOVgAznD81CLjR0pFBADL6VG29cgKP2wynD5YvZFLhN6tbgfA5Fl80AjylkJUAFbDesb7Wpu7HO+3OqE+ZtXoWZMdJOtQeTiUfmnLR6ZJGkLFC1UthjuR9h7HFOXieSagkXQ4Ryg8jdV9SbKw7+Y7MR6hEqsTYc2x1n1Ve12oCqOhxphjrQzzn9/sVPHOPR5UnUCJGAaJCKU+rY13/j1NXiZ5fDk1Rfh4Z5VzX69yz4DAoV5jUmYkFs2k1YGy2Rso5D/O8Z3xWNLzL3wGbatC6y/EAdm2PXcc+u18sIuNjexMvZs0twrzVq7/n/AAxd73jqyj3LInRW5jNyMaT0Dv8AqP8ApjBl42UtI6HRw8DCCuepFl8gAbPPqTuT9cZNXqzdzUtAwRgc+WChLb2AuK8XWKNiKsDb58hgvsPHE92Q8N4dJKqgkpGABdUzUK2HQe5xpwcJKa5pbGfiONji0hq/wUXjeRso3mRSPGkSrSK9CTXZNgfEaUkk77c+QxblxV8MNDLw+bxfinqeIMoZiQDRJoHer7nrjRsHKm/5sbn9n3giXOMHa0y6mmf96uap3PQnkPntiFFyZbLLHBHXV9EC+OYYEzsseXRo0RtJUk/EopiL3AJ5f9cTKk6LcLcoJyYHwuWEED8N5z+7P/yrWF1NUfI3XA+C5pjrjy8MG21MFPLbaywPucK1Y0skI6Nm0yXhhnQM+YaiAa7dwSSeR2+mI5DK+JinUUF5LgkCtaPJKfZvT9WAA/jieVFU882tdDQ+VpUYvxo52Z2cGLCk7iCTmJFZzEgYLi3EkehIreW0hjiGk1KyAMDJa+lL2W/i+LcVjNmz8ttq0h8eFy2etfYn4hN5jyIhIiCRiYpessSyrHEK2J2tuYAqrNrbNqcXpdr6+RXBOLT89OxjM3wxUkbzU/NLkKVDWUMa3RA/e9Orf4ia2xz+LxuK3Ojw+ZvRbGvybsmWEs9jy9JYoALUUSvqP9mBzA5kV0NvwssyxuWrV6ehTxMcTyKKaX7lTLwc56Zps3EzwsFXLRqdDqGIOskMN69VXVdMbc11zVfkUYZcmidP8AnijhKcNhLx56ZWIqOJgjsx+dCl7sQa274qy8PGrOjg43LN00vU89Xj8/neazkt1rYHp8I2v3xV4aqjR4srtm78K+PPWFc0D/W+KJ4q2LVKMzeSZnUA6i0P8MZmNGNaMEzfGFQE2AB3/wBcRfYdY71YPAmZzI/LXQh/3klgf8KfE38Ae+NWPhJz+bRFGbi8OHbVhmR8OxLMmpmlkT8xmY0ATaoBGNgCdTb2fQNzjbj4eEGu5y8/HZMipaIuONcagyqa8xKkY3rURbV0VebH2GNDaRijFy2PAv2h+JvxuYOhiYUNJfU9WArYHkL3pQTvtiiTt2zoY4OK5S5/Z/8As6kzWmacGPL8x0eX/AOi/wB4/TuBRcvQeWZYtvm/B7nlcskaKkahUUAKoFAAdBi5JJUc+UnJ2zyL9sXFYGmECwkToQXmKqLUqSFDc2G92dhW2KpS1OjwcZKN3uYHh4GsWGcdVBaz9ErEPU3x8zd8N4vDEBUGXy/Ldo5ZJm+WpSB87xW0y/ltU23+DX8M4/lYwqTedrJLDzMtJvqN+hdwKurUViEzNLBOesar1NL/AOYct6bkYWQAXSRRZ5D1KBh+ZGT3fI9Ei1SYOgKmx3xZjfYx5oOOhysOUHcBIsSRRysFhR5xxDOCDU8xLJEqgOAGN6XAYqQN7OgC9z7WMcfFHKvhk9EzZOUX8q1YZw8Mmp5UVDSqApLAMU+LSecj66rffazZJ6ePIraluZJwbqtilWcDMk8p/Kf8RekeXGTahSTtS36t7O9erFEp880tbLVDli9LAPFHiVZo1kVgMnGVVYwrkzvtYbkFQDlqIsg7EYaeZW8cWrLMXD/3SRnc1+0bMSHStRqL8sR3eoja99wPbCZYuVW9jRhhjhdrczswdpCcwZPNPxGTVrvperflhm29S6EVVFgvAGYAgizyHIn74TnLHjsFyuTAzKo1gahZGBv4bCManR7bw5Cy+WjbBBZq/i9K10F/5Yy4cfizq/UbisyxRtrUuMvwiCD1tRII9chBok0KvZST2Ax0lix4VZyMnF5s2l/YPzWZEYBa6uiewokk3+kAEn5YtlLl6GaMeZ0Ybxf41XIROwCnNTvqijO+mMAIjyAHYFRYG1lvYnCKe77lqx3VfxnkUkWf4nN5jJLO7ciFOkDsKGlF+wv3wt2aYxUdHoem+Bv2WeUyzZ2iykFIQQQCN/zDyP8AhG3ucMoPdkZM8VpD7nqeLNOhi1O4Ao89/bPkUOVim0KXSULqr1aWVvTfbUAcJNG3g5fE0eVcN4XNKw0RSSDrpBC/ItyH3wjS6nVTo9Q4DwJFRSIIIpOhtZGJAv8AePvy3xWxJT720eiLOTyRvmx0/wAOeCzG1W7HNGzAgqhB5gkkH7jE6lfMk7TY6GIKKAr2GHhuV5pOWrH1i0oFWAk7WIsgVYLA8ebMxxSMJC5aY61Ok1FI+xZT8Okj07DYUCSMcL3uU4yaX57djorhXaQLlOK+VmJQzh3ALs5FrE2ry1Y6gocrENgAtlhy3xohNJKe9/creNy+HsVeZ4cueknkWaWLKxRAebIpJkfdiSNtne9uZOL4y+JJ6sRPl6fRFlwPgeWkiHnW5I1JCzNEi6drzEg5EbkhejDmeSYXDmvrsXZsk2qSpblFxLxPHl2aHIoixksJJvLTVKt76aW0j0iu558+eitAUK1e/YE474efLoJMxMvnSEFIR62MZ31yPq9A6Abkn60yWg8cnNLTbuCwZiaLQXRwjC11qwDDujHn8xhXAvjk10N1wHJqWV93Yi0bR17E7DULHLpvtjDlyONR7lzkoam48J8L8oF2ol9TlhyJPKhQ2A/5u946HDYPD17nD4niHk3LTMBywogqXViGF0NlpQK7FrJNHvQGLMkXJ9KKoOKXmCZ+VZpWiDUkQ/OIIr1eooRysqBZI2Vm5E3ht5V2IVpX3KqDwTkp83Jm5MuSWIKq5Yq56yGM7UeinY7mtxgSVjc8q0ZrpPStKQoFBdvSCdgNII2vpgySUVYkW29dSRsS9iKBeH5crrJdmDOSNRugTdD27Yz8PilBybe5blmmlSDMaypGQ/au4HDZCa+OKieh1jce9X9zhJ7GrhHWQ8u8M8MlzCuyK7qlaiWk2vkFAdAflvjNkyRjudeOSHU9B8JeHkR/MOVnDr8L6wRe6mrlvCeJFsXLm0qzVS5sx7mKWv7sDuf/AMZJxPMZtH1O5TxPlnOnU6sOatDMh+zKDWDx4rcj3bI1aX5suEkVgGUhgeRG9/XGiGpjyJp0PxYVA8ufiVwjSIrnkpZQx+Qu8LaJpmW/a1xPMZbh7y5Z9DBkDNtYVjpOm+tkct8LJkw3PA+E+Ns7lyxSeT1GyGbULvVYVrAN9awg56RNxDykEs6F2Zb8ssupI3bVGCKHq06a2s3jz8uHlz8sNP5/g6ayXFO/3spDwSw2YlTX5hcxRSA6iB+qQDYafUSP6GuGZJcsXqt30+hROKW+wdwjNhFkRpWyyLLGEjUqxc0LOptRsg8qsagNiaxdG7Vaprcql+SDiiZnOSfhsvGIorLNbnS2pucjtua5aRdlTsaxOHktu0jRHlirZPxLIZXh6eVDJ5ueag8h5IrL6hXJQRtQOrfni/JFOKaf26i4ozyNtrQZwDwUc07ZjMOViLAAEkvI2iyBfQHb78qwQn8Nt7aBkycnwwV/oWmcX8XmmEqgxQAopc+nWuzekc9wFoXdbc8LPI9k9SzEljx80lqwh8w802WysbKoMIJ0EAQo5PmchYkKhlAvb5g3Qo248zuiiWRVKRr8vmlVVRDcKLp1arbUGFrtzoVZ+dnvr8VRjpLT8mNwcnbWrK7ifiloopHKAMVUx73pVi41yb0EUKOvq9rwkeJcr09O7H8CNrX1K+HLiSESuZvw2ksq7q0ssgHrmZdyCTYXcChdUBin3ro16lzx09KNzGx9IU2oUeq7sVQ3697642qUm1y7VuZGlTb3JIt6s2V5nuRty++LI01TewsurXUY0hYkVSg7tfQC/wCeEeRybS2QctepHkEajblvWSOlAHZdhy5Yq4eM3bk+pZlaVUugfjaUI87/AGsZ7X5OUQBn1eawJAGwZVG/U2T9B3xmzZEnRu4THrzMf4Jyc8EDAwyai4LgFBQI7Ma2AHvyxzMrcpG18tG0y2a0qvmLILFk6dQU8/UU7Xz9sTGSW/8AgolG9mg6ScKAS6gNQBJAuxdX8sW3StsrSb0SB+KZaKVD5qKwAJBPMUL9LDcfMHDSacdSYSlCXwvUp+ARtDmJIC5YEa1vqNgGHvWx7lbwcLJxnyPbc0cWo5MSydVoyP8AaR4m/AZNnF63tIyK9LlWKsRYNAjp3GN8mcyKtnzaeKTT5kSyznzWYXK5uq7gDkB0qsIOWnHvF8+cy4gzBErRyl0mNhqbYgqKFcq2scsAGbnXTtRB2sMKIPt7V3wAeg8OiDcRzOoBtKyFbF0VGxF8iOmOfP8Aoo14/mfoXfF980L3/Oh/jqJ++MUPkfoM/mGMdWcKtuBGhAO4B0ryHTmfucXr+mUf3DeHyE5kKSSuqqvavJY1XbGXL8j/AJ1NUf1M9wwamfVvZku9+V1zx1f7TZPZ+pseN+nSF9I8mBqG25LgnbqR1xgzboyw3+pb+GFHku1DUACG6glkBIPMGifucXYd/oNxvyL1KbgB3Y/vTx6v73+1Eervt3wuT5zMti749IfLhNmyJbN7nVmEDb+42PfFk/lX1Klv9jM8WUaYRW0k7hx0cJLIEDD9QUKoF8tIrlghsWv5fqaedyS4JJAg5fJSR/EA/THMz/10X4/6P1NrlWNSb8uXt6Byx6TBs/50ORP5kQIPyGbr5Y369Tz+ZJ+uMi6+hd2Isyf9mj9xHfvqom/meeB/00RH539S2j6/11OOjDp/OhmkSjFgdTy7iU7HNyWzH4huTyFUPkMcvLudTH8iN8qD8Guw2QV7ekcsZsnyBH+ogfgU7E7sx+pxGLcbJsLx0P8AZG/xxf8A7Bh8uxPCf1F6Mi4L/wCiYe0o+lnFcP6THzf1SyzCj8VAa38qYX7XFjdi+den7FEv6b9Tz7/6hkH4PLmhf4ir615bGr7Y1S3McdjxXLIPw0poWHjo9Req98QhgLLH1D+umBAKaUtuxJNAWTewFDniA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data.whicdn.com/images/27361355/293030_208032492632371_200987776670176_268321_2104405361_n_lar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340768"/>
            <a:ext cx="3519686" cy="2736304"/>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1259632" y="4221088"/>
            <a:ext cx="5976664" cy="1815882"/>
          </a:xfrm>
          <a:prstGeom prst="rect">
            <a:avLst/>
          </a:prstGeom>
        </p:spPr>
        <p:txBody>
          <a:bodyPr wrap="square">
            <a:spAutoFit/>
          </a:bodyPr>
          <a:lstStyle/>
          <a:p>
            <a:pPr algn="ctr"/>
            <a:r>
              <a:rPr lang="es-CO" sz="2800" b="1" i="1" dirty="0" smtClean="0">
                <a:latin typeface="Agency FB" pitchFamily="34" charset="0"/>
              </a:rPr>
              <a:t>«Sabemos </a:t>
            </a:r>
            <a:r>
              <a:rPr lang="es-CO" sz="2800" b="1" i="1" dirty="0">
                <a:latin typeface="Agency FB" pitchFamily="34" charset="0"/>
              </a:rPr>
              <a:t>que a los que aman a Dios, </a:t>
            </a:r>
            <a:r>
              <a:rPr lang="es-CO" sz="2800" b="1" i="1" u="sng" dirty="0">
                <a:latin typeface="Agency FB" pitchFamily="34" charset="0"/>
              </a:rPr>
              <a:t>todas</a:t>
            </a:r>
            <a:r>
              <a:rPr lang="es-CO" sz="2800" b="1" i="1" dirty="0">
                <a:latin typeface="Agency FB" pitchFamily="34" charset="0"/>
              </a:rPr>
              <a:t> las cosas les ayudan a bien, esto es, a los que conforme a su propósito son </a:t>
            </a:r>
            <a:r>
              <a:rPr lang="es-CO" sz="2800" b="1" i="1" dirty="0" smtClean="0">
                <a:latin typeface="Agency FB" pitchFamily="34" charset="0"/>
              </a:rPr>
              <a:t>llamados» </a:t>
            </a:r>
            <a:r>
              <a:rPr lang="es-CO" sz="2800" b="1" i="1" dirty="0">
                <a:solidFill>
                  <a:srgbClr val="FF0000"/>
                </a:solidFill>
                <a:latin typeface="Agency FB" pitchFamily="34" charset="0"/>
              </a:rPr>
              <a:t>(Romanos 8:28).</a:t>
            </a:r>
          </a:p>
        </p:txBody>
      </p:sp>
    </p:spTree>
    <p:extLst>
      <p:ext uri="{BB962C8B-B14F-4D97-AF65-F5344CB8AC3E}">
        <p14:creationId xmlns:p14="http://schemas.microsoft.com/office/powerpoint/2010/main" val="3684053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 calcmode="lin" valueType="num">
                                      <p:cBhvr>
                                        <p:cTn id="17" dur="1000" fill="hold"/>
                                        <p:tgtEl>
                                          <p:spTgt spid="3076"/>
                                        </p:tgtEl>
                                        <p:attrNameLst>
                                          <p:attrName>ppt_w</p:attrName>
                                        </p:attrNameLst>
                                      </p:cBhvr>
                                      <p:tavLst>
                                        <p:tav tm="0">
                                          <p:val>
                                            <p:fltVal val="0"/>
                                          </p:val>
                                        </p:tav>
                                        <p:tav tm="100000">
                                          <p:val>
                                            <p:strVal val="#ppt_w"/>
                                          </p:val>
                                        </p:tav>
                                      </p:tavLst>
                                    </p:anim>
                                    <p:anim calcmode="lin" valueType="num">
                                      <p:cBhvr>
                                        <p:cTn id="18" dur="1000" fill="hold"/>
                                        <p:tgtEl>
                                          <p:spTgt spid="3076"/>
                                        </p:tgtEl>
                                        <p:attrNameLst>
                                          <p:attrName>ppt_h</p:attrName>
                                        </p:attrNameLst>
                                      </p:cBhvr>
                                      <p:tavLst>
                                        <p:tav tm="0">
                                          <p:val>
                                            <p:fltVal val="0"/>
                                          </p:val>
                                        </p:tav>
                                        <p:tav tm="100000">
                                          <p:val>
                                            <p:strVal val="#ppt_h"/>
                                          </p:val>
                                        </p:tav>
                                      </p:tavLst>
                                    </p:anim>
                                    <p:anim calcmode="lin" valueType="num">
                                      <p:cBhvr>
                                        <p:cTn id="19" dur="1000" fill="hold"/>
                                        <p:tgtEl>
                                          <p:spTgt spid="3076"/>
                                        </p:tgtEl>
                                        <p:attrNameLst>
                                          <p:attrName>style.rotation</p:attrName>
                                        </p:attrNameLst>
                                      </p:cBhvr>
                                      <p:tavLst>
                                        <p:tav tm="0">
                                          <p:val>
                                            <p:fltVal val="90"/>
                                          </p:val>
                                        </p:tav>
                                        <p:tav tm="100000">
                                          <p:val>
                                            <p:fltVal val="0"/>
                                          </p:val>
                                        </p:tav>
                                      </p:tavLst>
                                    </p:anim>
                                    <p:animEffect transition="in" filter="fade">
                                      <p:cBhvr>
                                        <p:cTn id="20" dur="1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365104"/>
            <a:ext cx="8229600" cy="1905075"/>
          </a:xfrm>
        </p:spPr>
        <p:txBody>
          <a:bodyPr>
            <a:normAutofit fontScale="92500" lnSpcReduction="10000"/>
          </a:bodyPr>
          <a:lstStyle/>
          <a:p>
            <a:pPr marL="0" indent="0" algn="ctr">
              <a:buNone/>
            </a:pPr>
            <a:r>
              <a:rPr lang="es-CO" dirty="0" smtClean="0"/>
              <a:t>La </a:t>
            </a:r>
            <a:r>
              <a:rPr lang="es-CO" dirty="0"/>
              <a:t>razón por la que todas las cosas ayudan a bien para los que aman a Dios es que Dios es soberano. Todas las cosas sirven a Dios, y Él hace que ayuden para el bien de los hijos que le aman.</a:t>
            </a:r>
          </a:p>
          <a:p>
            <a:endParaRPr lang="es-CO" dirty="0"/>
          </a:p>
        </p:txBody>
      </p:sp>
      <p:pic>
        <p:nvPicPr>
          <p:cNvPr id="4098" name="Picture 2" descr="http://t1.gstatic.com/images?q=tbn:ANd9GcQgLZ9i-IZEJlgPczcEHBALBaWd-HUmvzg-NSEKXRUgqc5FUx-B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86" y="260647"/>
            <a:ext cx="3105362" cy="381959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fbcdn-sphotos-c-a.akamaihd.net/hphotos-ak-prn2/p480x480/983834_472246689520864_1965671710_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9565" y="260649"/>
            <a:ext cx="3094923" cy="381959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419872" y="294593"/>
            <a:ext cx="2304256" cy="3785652"/>
          </a:xfrm>
          <a:prstGeom prst="rect">
            <a:avLst/>
          </a:prstGeom>
        </p:spPr>
        <p:txBody>
          <a:bodyPr wrap="square">
            <a:spAutoFit/>
          </a:bodyPr>
          <a:lstStyle/>
          <a:p>
            <a:pPr algn="ctr"/>
            <a:r>
              <a:rPr lang="es-CO" sz="2400" i="1" dirty="0">
                <a:solidFill>
                  <a:srgbClr val="FF0000"/>
                </a:solidFill>
              </a:rPr>
              <a:t>Quizás no podamos ver cómo todas las cosas están ayudando para nuestro bien, pero podemos saber que es así, porque Dios lo ha dicho.</a:t>
            </a:r>
          </a:p>
        </p:txBody>
      </p:sp>
    </p:spTree>
    <p:extLst>
      <p:ext uri="{BB962C8B-B14F-4D97-AF65-F5344CB8AC3E}">
        <p14:creationId xmlns:p14="http://schemas.microsoft.com/office/powerpoint/2010/main" val="15498262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heel(1)">
                                      <p:cBhvr>
                                        <p:cTn id="7" dur="2000"/>
                                        <p:tgtEl>
                                          <p:spTgt spid="4098"/>
                                        </p:tgtEl>
                                      </p:cBhvr>
                                    </p:animEffect>
                                  </p:childTnLst>
                                </p:cTn>
                              </p:par>
                              <p:par>
                                <p:cTn id="8" presetID="21" presetClass="entr" presetSubtype="1" fill="hold" nodeType="withEffect">
                                  <p:stCondLst>
                                    <p:cond delay="0"/>
                                  </p:stCondLst>
                                  <p:childTnLst>
                                    <p:set>
                                      <p:cBhvr>
                                        <p:cTn id="9" dur="1" fill="hold">
                                          <p:stCondLst>
                                            <p:cond delay="0"/>
                                          </p:stCondLst>
                                        </p:cTn>
                                        <p:tgtEl>
                                          <p:spTgt spid="4100"/>
                                        </p:tgtEl>
                                        <p:attrNameLst>
                                          <p:attrName>style.visibility</p:attrName>
                                        </p:attrNameLst>
                                      </p:cBhvr>
                                      <p:to>
                                        <p:strVal val="visible"/>
                                      </p:to>
                                    </p:set>
                                    <p:animEffect transition="in" filter="wheel(1)">
                                      <p:cBhvr>
                                        <p:cTn id="10" dur="2000"/>
                                        <p:tgtEl>
                                          <p:spTgt spid="4100"/>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55575" y="476672"/>
            <a:ext cx="6072609" cy="3240361"/>
          </a:xfrm>
        </p:spPr>
        <p:txBody>
          <a:bodyPr>
            <a:normAutofit fontScale="85000" lnSpcReduction="10000"/>
          </a:bodyPr>
          <a:lstStyle/>
          <a:p>
            <a:pPr marL="0" indent="0" algn="ctr">
              <a:buNone/>
            </a:pPr>
            <a:r>
              <a:rPr lang="es-CO" dirty="0"/>
              <a:t>Tome por ejemplo a José. El fue el penúltimo de los doce hijos de Jacob. Era un joven piadoso cuyo padre lo amaba de manera especial. Pero sus hermanos mayores le tenían envidia y lo odiaban. Lo vendieron como esclavo a Egipto y le dijeron a su padre que sin duda un animal salvaje lo había matado</a:t>
            </a:r>
            <a:r>
              <a:rPr lang="es-CO" dirty="0" smtClean="0"/>
              <a:t>.</a:t>
            </a:r>
            <a:endParaRPr lang="es-CO" dirty="0"/>
          </a:p>
        </p:txBody>
      </p:sp>
      <p:sp>
        <p:nvSpPr>
          <p:cNvPr id="4" name="AutoShape 2" descr="data:image/jpeg;base64,/9j/4AAQSkZJRgABAQAAAQABAAD/2wCEAAkGBhQSERUUExQVFBUWGBoaGRgXGBwaGBweGxgcGhgYGxgcHCYgGhkkGh0YIC8gIycpLCwsHR8yNTAqNSYrLCkBCQoKDgwOGg8PGiwlHyQsLywsNCwsLCwsLywsLCwsLCksLCwsLCwsLCwsLCwsLCwsLCwsLCwsLCwsLCwsLCwsKf/AABEIALkBEAMBIgACEQEDEQH/xAAbAAACAwEBAQAAAAAAAAAAAAAFBgIDBAcBAP/EAEEQAAIBAgQDBgQDBwIGAQUAAAECEQMhAAQSMQVBUQYTImFxgTKRobFCwfAHFCNSYnLR4fEVM4KSorIkFhc0Q3P/xAAaAQADAQEBAQAAAAAAAAAAAAACAwQFAQAG/8QAMBEAAgIBAwIEBAYCAwAAAAAAAQIAEQMSITEEQRMiUaEjYXGxBRSB0eHwMpEzQsH/2gAMAwEAAhEDEQA/ADDueZxIcsaM0Au/OdoxibNewH65Y9l6zDiHnP7z5/F+H9TnPw1Nevb/AHLmqhLsR0A5n0HM4DcX4kSpM6b2g/yySSR5AWFvXFztef8Af0wF4nW1GovJF0+7ET9AR7Yw8/4g+fypsvvPpul/CcfTDXkOpvYfvHThWcFWkrjmPqN8WM5mMIHBeMnKsR8SGJWYPrPLDJS7S9/4KFN9TAwzRpFpJkHl/jGn0/VoyDVzMfqehyB/L/j9oYZjO/rivVHXF9PLwoFyYFzvihpJidsaKnaY7ggySwcH+H1l0wRgDl6cG/tjfSy7W39sLyAEVKOmyMhuHUrXx5IxTTyz6QSLcvtjQuTc729cSEATYVmI4lZJx6TOJOkcwcQOPaZ3UZ6PPE1U4+oEDfG2lUWBtgTtGJv3mLMUSBz5ffEIOCWaYFfcffGSqkYG51xXEpUnEg5G2PQMfYIRdmTXMv8AzH549Ocf+Y/PFeINgjYnQ09zOfqDZiPfAxeL1pP8Rvni7NG2BdPc4CGWhejxer/OcbKXEah/F9sBaBwRy5x2zPFqhH9+fr9B/jExnX6/Qf4xiQ4n318dsz2qamzj9foP8YpbP1Bu217BZP0xE1CflgXxXNqRAGr56fOSOWAdyo5ni3cTJxPt06vCN7FL4Ft+0OvqEsApj8AMdTGLV4LUlmKEECJI0gecnY/5wJ4lw0BUYc9/nCj9f75WTJm5DH3EFCb3jAO3VQD40LbgBRBBHlsR+hjCf2h5hcylKVILopmnBAZlkjb8JPLzFoxVX7NakpgF11BmMDVO4FpsLDbrjNSyqCrRR1mrrTxE3ADgrPIE7YYj5dtTGHqrmXcfsyR0NvcR9sY2RtIPlGJV9ZqMziCTAHlM/ljUwKpqAlhtufXEmZvEysTtNzpV8PEFEGZxNAkkA7Cevn6C/theqv4SRsziJ3MA3PnJxvbLnM1HJqogBMapAjncA3233wc4R2YC1DrIcUoIjYswB58gAPngsHTnIaWK6jqBjBLTLwfsXTgNVBk30iw9zv8AbBng9FQ2tUhGBCQAAtMfjj+o+LrAHQ41Zs6yKQPxCW6hNj7sfD6asSrMVgjTpBEg2EATH62xssFwp5RvMLFr6jJ5zz2m7McLqKs+Ei2xne/QYzDKWvzxXleNUzKBmdWOoyxm0ADVy02EDGvMgSCBpBG06lI6g7/MSDOGYOo17GI6rpFTzLL8rkEXe5/XLBOlWQfhBjABXMYn37ATBw5lJiMWdU4EY24hygRils2WGBa17C+LUcRgNNSrxyZrVsRdOmKpx4apx6c1y0qIvj1HjGcVJxYFx6eDTU1fwx6ffE++wPzMx5SPviYJwJWM8XtLajXxHV54tUdcRr0IuMeUzhurEgWxW74sXLsdhjTQyMiWHpjpIE8qs0D1zOMmWS5GGKpQCi2BKqNRPphBaUjFXMnSojnbGqmg5EYxVid1I9CPoDvijvzsssIuOQte5Ej0GJzmZGoiOGJW4MPIgGPWpDGTKvCL6DFve+/nilsgQWxqIC6jQEI5SmsYmMsszA/22OA44uossu0wAsHfqfwjzMY1LmzpGoQYuAZ+uPKyuLWMPl2YSXEKaVCFa4E9dMwd/v8ATHOeJcPcCoDFSKzQu86UQi0iVnVhv4pm6jqVp2PK0n2Gw9cBM5WfuzJOrvIMAzqi0Ec5thZQFrqCrgmFKtOtVgLqpr8M8hziAbjkSL2xmynZXTUWo5curKSYEETMj0/PbnjRRzmmhSYi4VWEmYMCYkjH2cz9TvEYEHUygwepEz7YnZUD77mBpsGLNXMFqzuR4FBvy+foMfZfh9SsD3hK0zMRZyp/DGyrESNyce51qZ0MCSEPiUkm1wWCmxPO18ecb4vpUU6T3NmMaQJ9eQOMsvrYt6z6NMYRQvYSxOEUQh0qgDTEySTMTEGwtciJx5w/jZRahbSWDSxHOFCrpi0Qu/rivglbvPhJCmzOdkUA29SPH649/wDpl82A4buZZlQsok+KxCrf11GxsJ52YwyAeGd5Jm0ZRTjaEOEZlW1tINVtLOBfSCPAnsvzJJ542UH1NpPNxaPTA3I8Pq5UMKyrrY6mZPhY7Ha328xhg7O8KmKjNtcAb89+kY0HyB0C9+8y8OI48jMeO0GZyqA76RAk8vPHmU2sImcWcTyJpvuGUkwQfuOWM1MG3ljUWioImIyMMhubDXGxMYtFfYzI9ZxyXtLxKtms6aSllpqxVTBK+Ew7kbTPXawwd4Nwypk8wHNZTlm+IEnUPCTN4HxW9CMRP1Kh9M0l6Bzj1DmdCpVgTttti4P7nA/J/tFybAompuQAWAbc/pc40f8AFBW+DLvTAHxsQAdrKs39RhgcnlSPrt955ulZFu5elb1+WPGa+A/GOLtR0aU1a2iSYA2Fz7n5Yry/FnFVaTKCzmxUyNrmTzwh+pRMmgzi9NkZPEA2hsPi5THPFD0TuB7/AHxa9IqupoE+f6+2KGYDvFKhPaWVK1r9R98Wd6MY69CwuCZGNKURz++PTtSw5hQfEQJiJMTJjn541SRvFvMfqcc/7T+LNBJdIA8QGoaeZCyJPlIwJyufppXP72KlbkpLFZHJhz287Yyn6tg5FbfrNXF0oKBr+068maWOeIVczhW45x45SjS0rJYQCxlRpA+Ijcx9sKWf7c5nVKMunVaAPqN4PQ4a/Uqho8wExO/faM/HO24psQqyosWYwCRvA3PrjPwrjQzAZ1NpiARA94vhTyVNczqL6zbZY8Np3nmZi2DXZnJCj3qqpUEodJbUwleZkzJBOJ8ORnybmVdQiKlqP1jNSq9caKSllMQJ5k2E/wCmB4bFGaz5p1VXvCikSTAJBJsAY8Np8R2wzqDRUGTYASGI5jNm8o+iUAYcwN48gcAq9eovhaaaLyZfERsYnBulxABQQdU7mQQfSCJxi40imnr8YKkxqBjxR1uLgeUjE/VJ4nmvj/UowaV2AgbJcScMVSmdDeJRIO0LPkZi588MdXMhFXX8RgQBMnmBy+uFzN8bpgUytNtYLSRsQWgzz3M/LBelxdapA3n1tp9OW2OYGZDpB5ncyBhZHE3Gr9cBs7l30VoE6qgKxH9p9Ljf/GIV1PfDW0hRqPKAL/Lni3J8VpVQ5oVVZAZqadwZBBAIECR8W041crhR85nYUJPykgjU8vTZ6RZhCjnJFgRHIjY+eKM9mWStTEk6mX0+JbYvyNB6jCoTpSZVd2O/iZusn748r5fvq0CxpsjAnaxWVPt+WMpsjZMgl3gBUau8CVOGtWqVSjKkM0ArI3mTzAwuZuoysFrqAS2jUCTAUy4HWzD5i+GLiGaYVO8Twl2jSsAEGxJtvMXwDpcULVTUrJAVfAYkahbVpkAseZjkMExwMtgUZQGe6vaMvCqAp5UxpLGQYuAzwL+iz/241qzFFvtqvznYkR5YErx1XC91qhNTONIE20gW38Oo+492BaI7lCpDACTG/kff7jHkYkQSRxMOVoMWCn4ZMAdTu3m3Q+Qxm/fKtKpmFo1Aro0MjSyzMAqYnbeY+2CGU4kacutIt67ADeemF7iXFGbMmqoVtSaXJ2MNIHmRAwRyaE1iD4XiGqjHkstma9M1KrA6T4VWYIjkCI1SOR62GMlSrp678h+h5+mJ9me2BKGkbNqOmTsOnm3TF1XMBVYT8HiuZMXN5/FY3wL/AIr4ShUG/wBohfw4O+pzOd8YJylcVWBNGsXMEAgF4LUztsdVj/rhl7CZynUBqqiJpcUkC3B1eNhsIgBQf7pBM4jxHgNbO97SRfCxUMWHgUgH+ICdisKYG4JGNOR7JfuP7tRpsagZidRsC0iYH8sR8pwCPqTxWG9/0yrIdPkHEc+AZQJSRjFlKmAIPjLarbnAHiHERV4joW7UkIfoJgmT1kwBzieWGfLZhFpgj4KYgt1jp6455lcsMoc1nO+7w1LhSuk6naRN4PiMc7T6YsWrG/G8lf8AwO3ymrtkwAoqblmaB5jSV897e+AbcXVWo6YUgyYFwAOZPxXJ58r7YpzrGqor6j34GpZ21LfTHIRMRAEYnmMp3uiAqSSZ0Nufws0RaeUYhzZfEcuP7UPEfCx6DGftD2xbuu6pFZfw6vwhSsyYPhMA/LArgLMlRFVv3kFASG1aV/qiYPMgnpjylwt+7buYaqrB0WQCYlWv+IHUfpPXF/ZfPVSajVgUtCao3DTUIvBAsNzvvgtTOwZuJ3SvhkjmMtepe202xJH3vfFauGjrYwd8AON9q2p1zRpICVIBO8mLqBjXfqERA0zFwtkahCHaakppByWlAxhTBIIg/kfbCXlalOvXpoAxE+PUZJttI5XwwLm8wzhMzSC6lYq3L+21puMD8pwjuKoqabqwJgibHpMxjD6jMHctVTa6fGUTRcO9oFRloUmMJLLBnZbTP8whT5gnHO+McFWmpK1NUObR+G41byDYW88PHHeHVM1QRKTAMrkkEwLCJn3OMKdiqifw6zIaZWWqWgTuvUkHlznHFyNYa4ZCgaail2crPFUoNbEL4SYHMSRzH+cMvZrM1BqNSzMVJUnVAghATa8X98EKfBqNBGSigWblz8bHkbWUdB88Auz2bLPWLGW1+Lytt68vbGj0Zx5GLCZf4gciYwojzRqhhI9xgJxw6aiEyjGwqA6ZiIVjsTFoPKN8X8OzIB3mbHyJ2+tv9sae03CBXywOsqQ1gNjYzNx0t6eeHdXjBW+/aB0WZg33i5mszSFUOuqQpLAGZNrkCAOd8NqcTqHK6aqMWqKAA24uDMdbgi+KOxfZEUyWMueRI8O/IG59THocOubyYqIVJIPJgfED12xnphaiSeZpNkUmLKZZhklKIS2sWi9nD/fr0xk4OURXZEK0xIBaQ8nxMOmgQAOkeePs7mauXorRYaanenbYgixHUHHmZzVUBjosI3iG5nc49qA9bE8ao3K8tU741E3ZqTXmNwAJ9cZuDUO7rwUK2KuNOkQxiLW5iLmYtvho4dwnXTFZgA9RRI2sDKjffHmYyOjxE2iRP39cMZC1Oxi8WTSpUDmRp1/5IIgXNtx9/LGbLAtVUK3hBBdthuDBPO8DFL92NKAjku/lsfrjzK1odFhPjWTtzHIb++FonxARDZ/LUH0cgzs6CJUFlJ6R+vfC1nc4bI66ZA87EkqY585HOThszubNGqCNyrDfkTH54Wc5knzWYhPhUBQfJBBYj5n3GEtQNCesy/gWeZggFykieoGwPtOGvL8NDie8NIiCw/CRfdSNwOmM2SXuHposBSum/Vbz63nFnEMj4dek3g7m+1onaMMU0N956rmjOV1WidOpgxJJNhC3iOm2ELJZfUqqGCzYyQB6nDd2w4sKVOiirJZHJGwgyJPnINvLCtlqPgAseu159eR3wHVNYC+kr6VeT6wzkMu0MijSykanMBjsQV/lke+DXDOHnMOpXUtITqkfFaIvveTq54FcDpLTUOWqSJAAYwL7QQbYke0maSr4K+pSbIyKx9JsfeRibFiRW15OPT9519dUseajQyUkA0gEsPQWHuTimrlQatzqqEReIpKeSjkT13wGyXatLkU3atAkKuoA8xdgZsbGDjDWqrmKZrBGovUcSWMnSrDWw/k2sfI8hjROVdNyDQbqS7fcWCvTyyxpUB2jab6BHQAM3/bhbzGSapl3Ekkrq3va8fK0YB5LiD1q7vUfWbiX8TEcpPK0C2GDKZmRIBN9v18sSZTeW5WijRUWqGeIMKTOoEeciDAPIxh44fVBVwCR4SRFoIF/Yn8umErL8GrfvIKKWAbwmVjmFvPp6HDhk+HMjQ7Au4Cwp8r3G3rjpFbiSHAcjegnmdqBaiVU8LEXI688ZaGdqVKyVHNp03uxiTc9A1wOdp2xmqavGjC61dKx5FgfrGN+S4LWO8KJY+IwRbpv8xgBZupOFN0JqyfENNRROxj2kgfl8sYcrw1Fz1QsCdRLCZAhjMzFoMr12wYHC6VMGoGLlbyY0iJ2Asb4tdWqQxQMpBAjeWiSegsMOUtp0H1uU4sRVtRkOKIiggLoIGhSZFiOpN7xcYHfvJdJP8pDj+oMsW9J+WNT8DdkgtBMwGabcgOmBCcP7pnSs7iY2AkERB+mE5FYmzKvkJfk86b1APApkmLX2HucSybPma0WBYmOYWBJMeW3nbEOL8bV8stNAE0PBUc4BIY9Zt7jHvY2sRWJESqxqtADMJYg9AOZxzQC4XtBLEKSeYzDsdSFOHLu9/EGK+0C2/r6nCAuWFHN1KcA62kmNzF7crb++Oi5/tXQRG06nUTdBK+cEkDChkimZzD1UWCpA8R28IJkdTb640lfHja09pDmxNlWml+SZe7FTq5CrFpE3P3wZ4fNYhQCRILTtHIHz2JwHDjMZkJdUoku1tMCI0iLXPPoThpyNRaYFNIBI1Mf5QeZ8z06Rhmtsm54iVxDGKEL0T+Ff+o4q4jxZKCmzO0EhUUs20yY298UUazVYWn4U5sRc+Y8+QwYoZcIIUQOfU+ZO5PmcEAW4jbgetlv3mkuy1lAMsOfPbYb3HUYA5/Mmn4YhhNiOYvjWnEnSpVIljTqGfJSWB9pC/PAviXEBmagqDwGdNjvpJH3tIxM5Wie8B0LmhGmnmhUoLpcL4FPpCze4i+8nAHPdoVqhQykID8QkapN2B/lPQXxiyylFYE61IspPIcr2IscbOGcYpONgWZtLa7hTcgEbQRt9MdvxRQNSpF0C2EH8YzdDT/D2Wxuedlgm8++B/DuJlszSn8T0h6+JVJnr5Y19rezsU+8pEwDL0/LqBvbofbArgdH+NS1ONfeUmVE8X4xIe3Q2INo88Sqj4soBlXw3xHVz2jD2o4Z3pJFtCCehBe4HnjZ2ZyoSiWiCxNzEQLC/K9/fA/tbx9qb93S0Fip1mASNUQsERtBwCXMVGKpVqsoA2BB9gLx7YF3CNYncXTNkF8Rt43QZzT0qdS6iTHKBN+f+mCGYzSGmw5aI5/y25YSjxgU6YhgXuqEkkeZPkBAw3cCzaZmkCCuoKA0WFxYgdJB+RwSPr/WezdP4QsxJ7X5r+JRJnSaQibfjaY6jcfLGLLIUFyNINp3jDXxfhLZvKr4R3tH4QPxWGtfU2I81HXCDXqqPCuq1rmSOUHpGByrZsd4eBxVQsM7qFiQJ6n7fPEMlxGit31zzNgAOZk2bcWPzxlQaUAFyZ5eUDDDw3gyCmhqAFNTFpMg+EAN7TickDmNebeAEa10Nr7wMVY9LoDe9tLEYn284muXoJRUhTU8I/sTc+pJj59cQ7P05rSIUnwrb4RJJtyiT74S/wBpPEO8zYggLoUJMyBeDsYmxxVix6xIC3muZeEQzMYI1MTA6csMFKqjKRt5enMnphQ4XVZHKvIYR/n/AFwfywJBN9I3023NgffAZlIaPxmxN+XcKpXfYSOpbVAI9Djdkc2adRSFC6b/ABEz6gXE4C51tC01iDd29xC/IYhl+OkeAvA8wYPuBY44q2JL1DMCCO0366pzDVCw0uxeYI0joSNiPLrg1muO01QUqbarRJ5/zeZJ+WFt+MpZAS07iTcCSfzt79MSq5WSe41GBqdmJusbLEW3nrGCqovHr0krGOnUFOmCpJFTWR0BButvOPmcHeHcQRqevUL7+pOAXCqhOUUD4TrAmOrAR03xXks69NDTKjUGIYHe/wDvhq/Do+spx2y7xlz1dFpgk3LAD3O8YXe2yH+FUgyQQT1i9/Y415jOo1CoFTxFdN+Xv6iceUatPN0ClUxEEFTsY3gi/ORt54JyG2jNJHERe85gGAb8ze/L0jG3LtqrN3dxqtvHMiR5eeDWW7OIk95WQA/ygybzMGItjQ3HMvl0K0gpncmST6mPpibSO8JQeYP4jmDo06SzHcR7mfbADs/xNhUrtyNVvI2A/LFvEs01SXSQQJlJ39AfL6YxcDTVTrVVurVDPUMwUFfc8+mGY1rGzfT7yfOxDqI+8H4kDV01VuywNjIkWJBhh63wZzXBGqI2glWeJk2aGkgkbAiNumEjhGVFOoGYxpYfS7cvb546Hls+roCDEnwnoQLg+18MwZRwYnNRNiEuE1oUqylWWzAAADpEWK9D5csbs1mdK79L+pECcK1XtM1NodEjmb3HUXxoyubOZFN2lUeopQWBIQyWPkSALcsWLlDbLFBfWYcxlQucquNXj1Ky7g+vS4Bnywt08nWrORS0qgNm5XJNhud49t8b+NcRZWYg6SWNyurmb39tsCa3aHMJS0EBCwF40tG4jytOM/Mx/SU4EN6ieYYqcLAINWtAiTblF53P2Nhgdnc0jKq5ZWZ1iCqwoG8sdvOTijhnDhXXvMxUZkEuVkgQPzOw9cH+HOKdN6tQBFmYGwGwQeewwAF73X0lmjYmYMx2mYOJkSxlSL28MTtMzPS2DHA8ulN6aUhpOpGqGTeWEAnn5Dp74UW4wa2aJsqltQ6KYC79NpPOBho7P5gNWXo7ofOxAUenhY++OF2d1BPeLoBTUS85WBqVCT4i7TN+ZxjSuJ0gEk8gNI9zzGC/bLhDUcySohatwx2n8YnaZvHnOMXA+Gd5IUg1AxENYW5eRxwrRNyr8xqACxnThuXFDS6B3IMuRcTypnZQOUepnEP2eioDWhZVPALhQSJM+wj5+eMeSy2bKkOyU1uadriB4Sy6vhJn5Thn4LwucrT7yo5J1ElDCyWPwxy22jbDVBv6SfI3l+sq49x5snl6jaQSANJtZnB0/Lf2xynJkydR1FvETuSZM398dhr5ZEVVZiQA1zElQS2kg7x1xyuvS1E1IA1S3/cxj0vg3baonGQDCnZsM9fVBYUwzkTFlFhtfxEWwco1rFQISxYER4lsbHbzjCvw9nLhEtrs2225+nTDUMtqqU6S/i8TenIe+/niMpbXGZG7QlwZNIkmC4Jk8hO/ufthN7S5MNmwpEgUqQblsCYPsVOCPaDj/d1SE3BgDkALKPzwCymbZqrvUOpzqLGeYxTqKqYpF33gjO09Ndva552G9sG8pmVOkKAqncDY+v2npi3P5VWXYX5n0iZ+XywN4XkTqIBMBWnoPCefTA6g4+kbWnia89mNdRmmYsOWwj7ycX5LgoqL3hIBJIUEWPViZ2FxgUUHLYAn5YJ8PP8ACeGJcQAP5QTdhPmQJHU7cuqN5Jnutp7neFqiKqwWYlRPLaT6kmPnjdwnLjukaYuVPmJtHpfFHaOl3bUUWed5uYMA/wC1sFuFtFMScc6lTjIUxnTjy7yxmKUaVIPoIZgsfiYmUEx4Vk3nqL7xor8PLBahINRllzqA8VoIExC7RvbFWY0HTJInoSNuscpwVpVqhB0KBDbg6mFgSQGi91ETa/THcTaxvGsdB2lVPLqyaq1QKhFzqHi6x9MCu0nEqfcL3FICmW0ipEXABOk7nfc73wXyfZGnU7osG8Mu7MxM2mI2G2/MycU9rCv/AA+AsaaihQf6SV+qiffFOjyRPjaiKi1QyzVVhSFhQWJ6RjNT7OVqphACIm7RMmB7zgt2eoTQdiJEDeD8M2jmL7eXTDN2dy7alJIIc6hG40nY+cgfoYXjxA1PNlYbQVR7FVqYg1KQAuYUs08wJIFr4Rcl3lKtVpuIPfklQIDWW8edr+eO08WIg8t/a2+Oa8KyLV+IVy+1OqBfY/w1Cx5QJ9xh5xKoIURByMxFxm4dwBaijUSIEsRzLX/MYw1kagzorHcct+lut8GqPG1Rii06jmTOgTF/XG7JcLBqGqbsdgyxHISPQYS2JWrRz3ntRveBuHdlXqOhrmQTJp2FurmPpvhpq0w2aohQQtNSfK86R/4nGinQ02USzbt+uWPMtUOuo3IWHooH5zhyoEAA/tTpM592oLoFAbwNqjSdyDBuOkg4F8cr0yqOpBJpKIm8qNJHqIHzwy8T4X3mXaNLEKSpc6QPOeRnrbCDUy2g7hgeazHOYJAmMQvZq+JX04CLQEJ8O4prC0lBuZYfzaJIH5+2D9cfvABMiipGn+sizPHSNUYCcPydJ1IAXUTF7NsJKtyJv64O8WqfwiFMKq6RH9sfKNIwGtalAs8xRoL/ABGgWIaB5T6dMM/Zyt3tbLhFIiqhO9lWAfaYwIfKkVDWRkKUhDAmDcEWB8sEOydTu83RTVq/iKoAmLkkkeXLztgsYt1PzinNKZh7RcWrZqoUYhURtSQNiG0sJ/mg7zFthgR/xE5aqdQMOQwJF2B2M85wSqg6nsG8ZIHvH5TjyuBUV+8OsEeGYEXG5jeJGq3nOG4zjy+Rtj7GTucmE6lFr7iZ8x2jYslQVAGuFVYJEiPHO4I6cumOn0M4Fy9PQo0hF+EgCAkkjn7Y5AnCEpwSBJKEReA7aRfYmL4e+zXEyKelo1Iul15T4uXsIxanRNpI4MlzdcuoHtPU4p3x7tpKuAptH91974TczlyQbnT4lA6AGQPSCTjrtJ6ZiNMHp59cc0zFIozKbMlVlI8wLEDoR98ZTFgN5YJi7OfHUY/gQ8uZt98M/ZwfxQ25P25D5YAZeiadLRpM1CCx2sDYTz2jBvs+xFQMbKku7HYBb/fHAQWhWSbitxtAMyJHxkN77N9QcZ6fxufI/fBPPVEqmm4KlkqFWA3hhqU7CQCG+eMdWkAVP8y7f9WDY/aNXibarWYdLjG3hYBkcmWLR0i/3wPzX/M9Yj5Y1cPq6WkyOnvywoGjGQTwqjqraD+IhTP9wB/PBPIQSAADBubc3HQYy8MqBc0XMQrkz72xfwh4KQB4qh+mj8xi/Bj1NM7Id592pqBqtOL6ZBgifiON/DqJAKkzG0fMflgFxddNeqJPxkj/AKvEPocbuH58lgBeQPXC+ttnlOD/ABhNM5oqqWWYIIB2ttOG3g2YWpLgRuxEyAWJUCw3hMJXEDFXlMfzWn5HrjPxGu6AaWiCTKEi4t5bG2AxK+PkT2ZQ06g1XwMI38HzFyfQRb0wndoGNWhXXYLUUpPNQApA/wCqffGgZt6VAtDFtAEsST6yT1M4zZjiamiV0iNB0mZ1WsfWYOKGyahATFpHzmHMVzQyyrMMV2iDMry6XJ9vmy9jcwGWl/TT68yf8RhBz9d3c6zJ/wAxfBzI8S7qlR0gkkMkGwlWlpO4kMsRjmLKA1ntOZMe1d7jzxWrAPSx+t8IPYCrqOaqsZmsbn+1Y+kYKce48yUZYcoYqZUztvfy9sA+xZ/+M4W3eVyQPIaRE+mKPEBsiSlSp3jbwamGrM6i/Xlvcx15YaaYCLfAvhdDSBaPLBOkmq52G2OoukTt7y1HKoWO+ILQim3mDeAJJ5298fZkSv0Hvzx5RzAcMn4gJj3xw81CEFVeFU2UK6hgIMNcSJ367nfCT24cd+iL/wDrpgfMltuUD746DboMK9XJIeKyws9BjHnpNM/+OrGWGDGrle4FxX4NwirmydJA7tRc2FrqvWTe/nONXEMrXOigabalOwvI3J1C0TF8HexdIHKQCJ7xpmeikbGNsHDliBGpR08JwQRT3hByNoq53skqZRqlT/nKCfC8g35xudM4u/Z7wZCwqNGsVV0GP5QCfSZIwa4tRP7vWuCDTfl0Uzyxk/Z5RJVDMgVG8uWKMajxFimJ0m4lM38WoJ2J/wDY/lgmeAMlPvFaTAZ6cNKgiQQdj6WOAlWqVzLhRJ1nbnDdPPHQOGcW1U7iYHzPOeWo9eQxMMY1EGU3YiFUojTUIYkMFKidtBLFPIEx+hgnl88I71R/zKMuwM6nTSNptCtGF/iefAeqQuhS5lN9POPQ/wCMEcrmUp0QDICIQDMA6iCCev5weuNrocx/48nbj+/KYfXYAPMnfmPnD+KU2AGpRoOiCY2NvcrBjrOFjtBmCueYkA03CfDc+FY1GLgi9t7YW+C19ALkmozlig53IknoT16YI941SqSpDFRck+BLXOomLXxk5LbIwUXZmmqkYhfpPczuwNwGUiejKbgnl09MVVAhqhKjPBE1NN2ifConcje/XBjLZIVWgsrEjxQwFheSdrAjb+YDnhuyHZ2gjjMoEYHfn0ACk+0m04P8q+MamH1+UXjyqeDEh+xNWlRGZLoVkeEHxAExJi03ErNutsA860MizeJ/7oMY65x/Md3SzBQppCavFcFoJZQJiSInfHIswJdD1A/8ZB/LHc+NVYV6RuF2YeYTVnWioR6f+oxu4YCzqimGYzPS0z8pOM/EUioT1/xi3gvehtaIzWK6gDb368vQnEgFmUE0J5xjgxpMSN3Vj8MDnboLD6jGDIZoJ+7u1xqqkxvMqRb5b4JZzjmaCurXR0dZZYHnB5vH3wGyNMQO8EXiDtBueczfkMaWJvDFyNls0JozzNmGqVoCi1t/hEfYYH5bOmmWEgE7GLjoR0vgiM33esUwwUnSRMgSLEc5+mI5fKrTRwSZY2JUiYP5bEeWEFzZYxq7bCZ6VSrXcBAGgNJkx5Akee2CKcFqAzUIAM7X3v8AfFPCcwFYASBJ1ktAv5YPZnPo86SWCDWTB2gDn1OALk7Tp53hXg9Q1aDU6l4Gmfbl9MKn/CiA01LISIidptvzMYM8A4iCxQEHwgyDuZv9TgTncye8qQQQzTb1n/TAknQJ3VKcw1wdwLT57xiQzBC94DZKi25EsrfksYprZuU0k31THLp9oxlzzP3SKAYLk+p0gD7nDcChnAMF222jnlK1PM0SCBBmw2v9sAuz5qZWtVpBvB8STfle3K+/pgPwHippsVa07euCNbNaa6sdjA+ZN8E5ON9EBwHGqOvDe0pNmAHiKz6c8G63aShTW9QR5An8sI/CqeuqF2GtyTvsGOHjhXAqS0l1IrNAkkSZ99vbD8ethtJrqaMjxyjmBFMlwniNiB5CTGF2v2jrVXTQ4RYJYBSIP8kgyYG/mcM2S4WE7wLYMsW9DJ9b4502YNKqwJMqxk9b7++J+rZ1Aoyrp1DHeFmz9ak6lq0ibgybHcwWvimpxItn6FURoIanq2U6S4Yje1wcCeIcU1c7/r5YZch2RptTQ1ahBCggKNpAOIMSFjH5KXiDeCcRGUq1qWnUpYOl5ttuBvEfLB6l2hVhJKKPNrz0iML3FMqtNjDqUAN2YKZiQPM9fLpjbksqyd2EpCo2nVUkidTGKSAH1Une0zjQw9PrF9vWS5cuj6w0+Z1owWmzFlO15kWMcxj3sl/CWhScQ41SLWkseWA/artitKo1FZBpquoRuzREnrcYh2S4lVqZqlNKoULGamgimPCTAY79Jxfi6JAQSZM/UubAWJ+SRzxBtABPevfeLsJ25Xj1w+HhApppUlnqDSF9RBONdPL0qLVK7ABnJ5XjkLYHtm2avTqEjSxCMtvCGICmRsQ2mek+WIAoL7zQshTUyV+y6ZjI0qpUawAAx+JlY2VwLMQTF7jThB4nlytN6DXenF/IMRtvyx2ZIORRgI06Wj+1oPzM4F9qOyNHM5hHko9em6yIAJCgrqHO3MXsMU5U1ZjXIo/feSJkC4gW77facjpZ8qpHwr1/F00jnJxuOfpIHARqkKVXWxCsxIDwqGYAEb3wK4/w6tlcwadRY0NPlcBgQdjuT7YbuwnYxqk1/wCGTURwGPiNISQWjnUa8XsCT0wWJfDNgbwct5CATtGDsxwmpRNCtXSn44WFUeCR4QvUxEkek2w3uy0jmUJ0JoFSRYgsIsBvEDa+Kss/eZHwIF0wBefggagetjifEKQq1cuQA5Cs3i2OwWfLV4vbHcT2zKTsRcLLj06a7GjFntZxWmMuaNSjoZ6f8DmwBMa3v4SdI2k4RP3R+7pEzJZosdpAJ+YO/XHchQAg1ArOB8QUT5gWmJnnin94pLCqdraVBMdZCzGFHBq5PtGeL8pybidJtYlT8ImZ3IwRyWaZKCqAUZTO0fERczubcumOi1M/RWWaogAgEyBfcDxbGL9cL/EO2mXjSg74k8mWBzJJOwEXPlhP5UA7N/f9zpzE9oI4e61JLJAJYgkSsatuskfLpvizLcIoyxbL1ACQQUUOD/VaY5mwxo4LRpOqwVpEloQFriLsNV1BE+3rGCyo6kBGBE3nmIgA6ib+eBFg1B5mV+zmVPiGomJiFBM2A9bfTywFzPZ2mPGKTMSbyxY3vO5nnODnE85UACIgZpuVtz3mBygYtpVlIAZGmDzBmPYHHWI4nVAifnssVZf/AI1tQ8TKpJvBsG22x9misMAqy1tKAiABaRG/PUeeGeuCzCKZFz+ImbdOXzxnzWRpOLUm1dNh85wIrvPEgHaYKWTnxoqiFb4NPMwASPQ2wAzNfvKq20qABqKnlcmBvOGqjkn7vu0TSv4izX8403JO3LFVXIlgFJW87Jt12vAvvjzKsMUABAWdrL3Xdr4iWkuVA5zAj2288T4Vl9VJk1QZ1QQYIPh3F+QwSq9jy0nVYf1aQPbljLmeBVaEnU0kEStQkxacc0Em7E9qAFQYeyRPiLAeQUgW9ROKl4b3oZI8SkxBHI9ZHljSaqg6Waqbc2vuBcN740ZAKhDSfE1puY0x+Q2/LA5RVQVJNiaOzd7+bD3OkfnjouVrhhI26+mOY8GzQTM1A2oBWaof+mCBHrGOjcEpaaKiNxN/Mk/ni/BxJSKMIUa38Qr/AEg/M45d26y/dZokWDgH3Eg/lh+4XmdWZzH9AVb+5wO7U9nUrsKjKZIiQSNvKCMJ6oakuUYWozmFI6nAM73gTbn9MM1XiDlfC5CnbUCLe4wRy/ZeirAy8jnqiOuDDCwC1HUKIsJJ8yTJxkll9ZYQTvUTaORouUp5hjLhhTIJjVUICn/uUDpBxoThGfo66lGoramUutNj3ikSZZIIVlkgrJBEyCMauM9nzXqgmvVLIIBhbSZgGPyxt4Fl6mVnx95yBazxaVLwQwtIDC1ojGv0/VYtCoTRkWTDkNtAQzVbNVu9zNNV0adlADMAbtzMcht5YeezfHzVzApMjBo1BysagNxPPefbC/xxK9Ri9LLrUqQIqHMAeh7pTBI8wMZOx/DM6OJUXrawg1TLqw+BhB0gc4tjSXNi2A5kJxZNWo8TRlu0CVs/pZWalS1QoXUSy2B09Bc+2J9pMqVJr0m1UKxURsVYG9j5j74XOG8bbKZyq6wCWcS20d5JHlMRP++HXjLJ3DVaRnL1QS4Nwj7q39N7HGQN1P1/v6es1tmod/b6ftDdOiP3N1FlHeAX2AqNAn6YrzW+SM7Mov5qAZJ5wPrijglXvMjWZhIY1GjeZAPPnqnEGYijlKpAlWCnUdQAa0xuWsI6YuJ+Pfqv/sznHwK9CJs4zkkqllq06bjTqEibj4SekeRvtj3s1wn92ohZJMsSLASTJtsW2k/YQMaq6A1AvQiZ5kX9xjaaeq56/UHecFj5P1/aGx2gLg1M1KWYpzpPeOJGwnaPffChwvtXHFHNQEKlIUgNyCg8UDzfDfwbMGmMyapCU0qsRO6zcz5bfXHOn4AambfMirpL1HdFg3VmlZnYERbliUqAAw5/Y395XlJ1t6fxGzif7QgPClIsT8Mz9en1wqZntBmcy2hxRUc/AGgbEaoOk+l8aKmYuwjrEb/rbAccQpACTpQEkiwki94gHDCT6ycCWUM47KqsdQIUxUJKqJPik7mevLFwrhwQDqEkxaN/KPmeuBWZ7RoztpEnYW2IGkHULfDB2NzjA3EyzGZUbkLMHy8vYc8ABe04Z03gfaHLUcuA0ioGaSADMGDcmwgxHK+Lc52vyzoGDVFqBdaSIAbcA3uJEH6eXPqFKoUDLTYpBA5ARz3v68zOJUXTQup3SpeRA8IDNEHcH25i5xRsBVwLJnUX7Z0QFljLKp8NxcA7k+eMeR7To1WrUiKQ8N41lx4mheSww9bHHO8zxMAKqzGlQJibbg9dt8auH5wHvKkgSAsGAZMSd7nSOmOseJ7SZ0Kp2nosywzCNW6+mKs9x5FDaAKjK6r8MCWi08+flhNbMqy/wySxDaYje2/TEeGcT/d5R9XwE6msSTutxvJInAN8oFEGPrZbVdmRWi+kWjexsTa3zxppZKnYHQS1/MxueeEejm5O5vtHyxfW462sHV40ULImYuR6G5+mO+Eo7QgxjnV4bRCt/CkG50wT02J6dMYXytCVRNQJXUo08uRB2n3wu0e137uf4iCoCpZbWBB5HkcMPCO1nfL4le8xoU6duRg+1+mONiQxodhA2dRWQ6AzNYEFGUCf6tO84XK2bWm3iDArYQTF7ySR0w8cYRD+CqTaCvl5cvPbC/W4WrqylqmpiDMjkGMbbeI29MSZcYWHrME8CrmrmyyIVRlipebev9UAQcdHyubUjSDDGQAdyY2Am8D6+mFZuDSoALqBYwd55m4sOnnjVleGoDqBBbr5+WOL1GjaveDo1QjxTO18u00qWvvCCx0kgEDSRaLHffFOc7RsyBCAIs5AO+8LO3nP+uPKgfSV01CGFyriZve/PyiML5zwU6KqMnIMygXI2MW9/TCM+diKXiUYcYB3h1cwIxaDcQcLgzYpPpJkESCOcb/ng1l6pjzNxtMemMl13uaAqSzmWJgggHrAkc9yfpiOWzx1KjQ1t9pjp5f4PljzM8R0qLiT1jlvgJxjit0cxZo0hvEZF+VlkDfDcQs0BFu0Y8+6qpaYi9t8e9k+LLVzFMSQRqFp0sdBM7bwCYtv5YUs52qmIuSoBAEoo63+JsE+wWa1Z2mACFGs3G57sy2++2NHpwy5V+slzEFTFnjuVUVKhZj8bkBRJ+I8+mKOFdpatFKlIAMlZdJVrgTbUvn9D9cNXFd3/vb88YR/zF9F/PD0xkXvPEeW/lHzsXWC5CNhT1L8gD874ln6GjJI+zU2V1jqWi/rOI9n/wDk5n+9vtjfxr/8Jv7V+4xcyfHF9l+9TN1fAuU5ekx0Ew5MGJG5g6j5RfBanV+MbkNtz2GKsvsn6/AMe0P+bV9F+zYMLRMImwIr1Kmh85U8IIYqgYahqIN2PnJgG2/nhNzuednIo0qlVr3p3AsdIjYGY6YfK3xn/wDuPtguPhPt9sT6Se8qyMC3Hp9pyrL9js5mGAzA7mkT4irq1SNN1CkxBtvhs4f2MyGXSTSNRou1T+Ix/Ieww1jc+uPU2wBLDaBYiRxvhWQUeHLIzNNgpU7GOmk+VsY8n+y2kw11KjU9QBWmhDaBHNz8XLkPfDsm4/vf/wBTjVT+Ff7R9se3nYkD9llKLZircXst/tgW37OZrECrNJQdTlYM9AJv5m2Oo0uWPMz8Leh/PDAtiDc5zU7CxSqaK+pVX4WQAMeSgza8QZscWUP2SnTDVgpN4CkkW2nVf3x0Nvg/6cXVNx64MJc5ZnPK/wCzJEUTWMAFpiBNhczJGKeC/s9FaiHes5DTCCwFyN5x0XPfB+vLHuR+Ae+PAU0Ei94oZb9nVNG1LUqjyJkDrA9eeJ//AG7pKSQXYtMy0TYDkD06HfDhy/XXFdP4h64Ke43gLI9lsuihhQQtb4rkct2HTywUWoEWDCKJABP+w+WDgxFt8UHCRwYGu+Yi8R4wkxpZmv8ACCQb8jH8pBwApNUqOdammAbKI1WJuTEg8rY6w22KP9cS5unZttXt/MIOOanPcujKASrHrsecbTGCfD6anekUvy2Py3OHAYgNv11wlei08m/0/md8T0inUrQzAqUH4SSDIjpNue/0xUcyzFgUQgiVGksSBvub4chy/XLHzf4+5wB6C/8At7fzGDN8pzHjXDqVVRppujiTNMQo2Mlb2iemMNPK5mmgUBmKMNLCQCAdRVg3+fLHWx+vkcTqbfrphf5Db/L2/mF+YI7Tiuaydes5dQKakeENcx0Nvf3wPzfZ9il6ksYsEPkBzx3rliLfr5HDk6TRuD7fzFtnczjmQyVNFVatMVXXSNYRpIUxDNrA52jaBg12EB/fEGkooLkA3PwEbztM8sdITlidLcfrkMPXETkBvv6RDEm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www.aplicaciones.info/valores/josecaptur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
            <a:ext cx="2751358" cy="371703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475656" y="4071258"/>
            <a:ext cx="5616624" cy="2677656"/>
          </a:xfrm>
          <a:prstGeom prst="rect">
            <a:avLst/>
          </a:prstGeom>
        </p:spPr>
        <p:txBody>
          <a:bodyPr wrap="square">
            <a:spAutoFit/>
          </a:bodyPr>
          <a:lstStyle/>
          <a:p>
            <a:pPr algn="ctr"/>
            <a:r>
              <a:rPr lang="es-CO" sz="2800" dirty="0"/>
              <a:t>Siendo esclavo en Egipto, José sufrió terriblemente. </a:t>
            </a:r>
            <a:r>
              <a:rPr lang="es-CO" sz="2800" dirty="0" smtClean="0"/>
              <a:t>Satanás usó a la esposa del rey y fue </a:t>
            </a:r>
            <a:r>
              <a:rPr lang="es-CO" sz="2800" dirty="0"/>
              <a:t>acusado falsamente por la esposa de su amo y pasó dos años encarcelado por algo que no había hecho.</a:t>
            </a:r>
          </a:p>
        </p:txBody>
      </p:sp>
    </p:spTree>
    <p:extLst>
      <p:ext uri="{BB962C8B-B14F-4D97-AF65-F5344CB8AC3E}">
        <p14:creationId xmlns:p14="http://schemas.microsoft.com/office/powerpoint/2010/main" val="38515729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cdn.timerime.com/cdn-4/upload/resized/49171/552741/resized_image2_47a9823390129e6e0ffc0f1259156ec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9130" y="1557477"/>
            <a:ext cx="3096344" cy="266429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1515404"/>
            <a:ext cx="5400600" cy="2677656"/>
          </a:xfrm>
          <a:prstGeom prst="rect">
            <a:avLst/>
          </a:prstGeom>
        </p:spPr>
        <p:txBody>
          <a:bodyPr wrap="square">
            <a:spAutoFit/>
          </a:bodyPr>
          <a:lstStyle/>
          <a:p>
            <a:pPr algn="ctr"/>
            <a:r>
              <a:rPr lang="es-CO" sz="2400" dirty="0"/>
              <a:t>Todo el tiempo, José fue honrado por el Faraón y puesto a cargo de todo lo que había en Egipto. Después, cuando hubo una gran hambre, José estaba en una posición para salvar a sus hermanos y a sus familias. Los llevó a Egipto y cuidó de ellos.</a:t>
            </a:r>
          </a:p>
        </p:txBody>
      </p:sp>
      <p:sp>
        <p:nvSpPr>
          <p:cNvPr id="5" name="4 Rectángulo"/>
          <p:cNvSpPr/>
          <p:nvPr/>
        </p:nvSpPr>
        <p:spPr>
          <a:xfrm>
            <a:off x="395536" y="407084"/>
            <a:ext cx="8064896" cy="1077218"/>
          </a:xfrm>
          <a:prstGeom prst="rect">
            <a:avLst/>
          </a:prstGeom>
        </p:spPr>
        <p:txBody>
          <a:bodyPr wrap="square">
            <a:spAutoFit/>
          </a:bodyPr>
          <a:lstStyle/>
          <a:p>
            <a:r>
              <a:rPr lang="es-CO" sz="3200" b="1" dirty="0"/>
              <a:t>Nos preguntamos: ¿Había olvidado Dios a José?</a:t>
            </a:r>
            <a:r>
              <a:rPr lang="es-CO" sz="3200" dirty="0"/>
              <a:t> No, de ninguna manera. </a:t>
            </a:r>
          </a:p>
        </p:txBody>
      </p:sp>
      <p:sp>
        <p:nvSpPr>
          <p:cNvPr id="6" name="5 Rectángulo"/>
          <p:cNvSpPr/>
          <p:nvPr/>
        </p:nvSpPr>
        <p:spPr>
          <a:xfrm>
            <a:off x="107504" y="4365104"/>
            <a:ext cx="9036496" cy="2308324"/>
          </a:xfrm>
          <a:prstGeom prst="rect">
            <a:avLst/>
          </a:prstGeom>
        </p:spPr>
        <p:txBody>
          <a:bodyPr wrap="square">
            <a:spAutoFit/>
          </a:bodyPr>
          <a:lstStyle/>
          <a:p>
            <a:pPr algn="ctr"/>
            <a:r>
              <a:rPr lang="es-CO" sz="2400" dirty="0"/>
              <a:t>Todo lo que Dios permite que llegue a mí será para mi bien cuando me suceda. Pocas cosas podrían ser peores que las que los hermanos de José le hicieron a él. Odiarlo y venderlo como esclavo fueron pecados terribles. Ellos lo hicieron con la intención de hacerle un mal, pero Dios lo permitió, y cuando sus acciones tocaron la vida de José, </a:t>
            </a:r>
            <a:r>
              <a:rPr lang="es-CO" sz="2400" dirty="0" smtClean="0"/>
              <a:t>Dios utilizó esto para el bien de José y de ellos mismos.</a:t>
            </a:r>
            <a:endParaRPr lang="es-CO" sz="2400" dirty="0"/>
          </a:p>
        </p:txBody>
      </p:sp>
    </p:spTree>
    <p:extLst>
      <p:ext uri="{BB962C8B-B14F-4D97-AF65-F5344CB8AC3E}">
        <p14:creationId xmlns:p14="http://schemas.microsoft.com/office/powerpoint/2010/main" val="257901265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500" fill="hold"/>
                                        <p:tgtEl>
                                          <p:spTgt spid="6146"/>
                                        </p:tgtEl>
                                        <p:attrNameLst>
                                          <p:attrName>ppt_w</p:attrName>
                                        </p:attrNameLst>
                                      </p:cBhvr>
                                      <p:tavLst>
                                        <p:tav tm="0">
                                          <p:val>
                                            <p:fltVal val="0"/>
                                          </p:val>
                                        </p:tav>
                                        <p:tav tm="100000">
                                          <p:val>
                                            <p:strVal val="#ppt_w"/>
                                          </p:val>
                                        </p:tav>
                                      </p:tavLst>
                                    </p:anim>
                                    <p:anim calcmode="lin" valueType="num">
                                      <p:cBhvr>
                                        <p:cTn id="8" dur="500" fill="hold"/>
                                        <p:tgtEl>
                                          <p:spTgt spid="6146"/>
                                        </p:tgtEl>
                                        <p:attrNameLst>
                                          <p:attrName>ppt_h</p:attrName>
                                        </p:attrNameLst>
                                      </p:cBhvr>
                                      <p:tavLst>
                                        <p:tav tm="0">
                                          <p:val>
                                            <p:fltVal val="0"/>
                                          </p:val>
                                        </p:tav>
                                        <p:tav tm="100000">
                                          <p:val>
                                            <p:strVal val="#ppt_h"/>
                                          </p:val>
                                        </p:tav>
                                      </p:tavLst>
                                    </p:anim>
                                    <p:animEffect transition="in" filter="fade">
                                      <p:cBhvr>
                                        <p:cTn id="9" dur="500"/>
                                        <p:tgtEl>
                                          <p:spTgt spid="614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896544" cy="4104456"/>
          </a:xfrm>
        </p:spPr>
        <p:txBody>
          <a:bodyPr>
            <a:normAutofit lnSpcReduction="10000"/>
          </a:bodyPr>
          <a:lstStyle/>
          <a:p>
            <a:r>
              <a:rPr lang="es-CO" dirty="0"/>
              <a:t>Aunque José no podía entender eso en ese tiempo, resultó ser la bendición más grande de toda su vida. Con el tiempo José vio la mano de Dios en todo el asunto. Perdonó libremente a sus hermanos y les dijo</a:t>
            </a:r>
            <a:r>
              <a:rPr lang="es-CO" dirty="0" smtClean="0"/>
              <a:t>:</a:t>
            </a:r>
            <a:endParaRPr lang="es-CO" dirty="0"/>
          </a:p>
        </p:txBody>
      </p:sp>
      <p:pic>
        <p:nvPicPr>
          <p:cNvPr id="14338" name="Picture 2" descr="La soberania de D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88640"/>
            <a:ext cx="3456384" cy="36724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971600" y="4941168"/>
            <a:ext cx="6840760" cy="1815882"/>
          </a:xfrm>
          <a:prstGeom prst="rect">
            <a:avLst/>
          </a:prstGeom>
        </p:spPr>
        <p:txBody>
          <a:bodyPr wrap="square">
            <a:spAutoFit/>
          </a:bodyPr>
          <a:lstStyle/>
          <a:p>
            <a:pPr algn="ctr"/>
            <a:r>
              <a:rPr lang="es-CO" dirty="0"/>
              <a:t> </a:t>
            </a:r>
            <a:r>
              <a:rPr lang="es-CO" sz="2800" b="1" i="1" dirty="0"/>
              <a:t>“Vosotros pensasteis mal contra mí, mas Dios lo encaminó a bien”</a:t>
            </a:r>
            <a:r>
              <a:rPr lang="es-CO" sz="2800" dirty="0"/>
              <a:t> </a:t>
            </a:r>
            <a:r>
              <a:rPr lang="es-CO" sz="2800" b="1" dirty="0">
                <a:solidFill>
                  <a:srgbClr val="FF0000"/>
                </a:solidFill>
              </a:rPr>
              <a:t>(Génesis 50:20</a:t>
            </a:r>
            <a:r>
              <a:rPr lang="es-CO" sz="2800" b="1" dirty="0" smtClean="0">
                <a:solidFill>
                  <a:srgbClr val="FF0000"/>
                </a:solidFill>
              </a:rPr>
              <a:t>).  </a:t>
            </a:r>
          </a:p>
          <a:p>
            <a:pPr algn="ctr"/>
            <a:r>
              <a:rPr lang="es-CO" sz="2800" b="1" i="1" dirty="0" smtClean="0">
                <a:latin typeface="Agency FB" pitchFamily="34" charset="0"/>
              </a:rPr>
              <a:t>No te olvides que Dios siempre tiene el control de tu vida si tu se lo permites.</a:t>
            </a:r>
            <a:endParaRPr lang="es-CO" sz="2800" b="1" i="1" dirty="0">
              <a:latin typeface="Agency FB" pitchFamily="34" charset="0"/>
            </a:endParaRPr>
          </a:p>
        </p:txBody>
      </p:sp>
    </p:spTree>
    <p:extLst>
      <p:ext uri="{BB962C8B-B14F-4D97-AF65-F5344CB8AC3E}">
        <p14:creationId xmlns:p14="http://schemas.microsoft.com/office/powerpoint/2010/main" val="14590565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
            </a:r>
            <a:br>
              <a:rPr lang="es-CO" b="1" dirty="0" smtClean="0"/>
            </a:br>
            <a:r>
              <a:rPr lang="es-CO" sz="3600" b="1" dirty="0" smtClean="0">
                <a:solidFill>
                  <a:srgbClr val="FF0000"/>
                </a:solidFill>
                <a:latin typeface="Algerian" pitchFamily="82" charset="0"/>
              </a:rPr>
              <a:t>El </a:t>
            </a:r>
            <a:r>
              <a:rPr lang="es-CO" sz="3600" b="1" dirty="0">
                <a:solidFill>
                  <a:srgbClr val="FF0000"/>
                </a:solidFill>
                <a:latin typeface="Algerian" pitchFamily="82" charset="0"/>
              </a:rPr>
              <a:t>Secreto del cristiano para una vida de gozo</a:t>
            </a:r>
            <a:br>
              <a:rPr lang="es-CO" sz="3600" b="1" dirty="0">
                <a:solidFill>
                  <a:srgbClr val="FF0000"/>
                </a:solidFill>
                <a:latin typeface="Algerian" pitchFamily="82" charset="0"/>
              </a:rPr>
            </a:br>
            <a:endParaRPr lang="es-CO" dirty="0">
              <a:solidFill>
                <a:srgbClr val="FF0000"/>
              </a:solidFill>
              <a:latin typeface="Algerian" pitchFamily="82" charset="0"/>
            </a:endParaRPr>
          </a:p>
        </p:txBody>
      </p:sp>
      <p:sp>
        <p:nvSpPr>
          <p:cNvPr id="3" name="2 Marcador de contenido"/>
          <p:cNvSpPr>
            <a:spLocks noGrp="1"/>
          </p:cNvSpPr>
          <p:nvPr>
            <p:ph idx="1"/>
          </p:nvPr>
        </p:nvSpPr>
        <p:spPr>
          <a:xfrm>
            <a:off x="457200" y="1600201"/>
            <a:ext cx="5987008" cy="2620888"/>
          </a:xfrm>
        </p:spPr>
        <p:txBody>
          <a:bodyPr>
            <a:normAutofit fontScale="92500" lnSpcReduction="10000"/>
          </a:bodyPr>
          <a:lstStyle/>
          <a:p>
            <a:pPr marL="0" indent="0" algn="ctr">
              <a:buNone/>
            </a:pPr>
            <a:r>
              <a:rPr lang="es-CO" dirty="0" smtClean="0"/>
              <a:t>Cuando </a:t>
            </a:r>
            <a:r>
              <a:rPr lang="es-CO" dirty="0"/>
              <a:t>Jesús vivió aquí como Hombre, sufrió dificultades, pruebas y dolor; sin embargo fue una de las personas más gozosas que jamás haya vivido. ¿Cuál fue su secreto? Fue doble: </a:t>
            </a:r>
            <a:endParaRPr lang="es-CO" dirty="0" smtClean="0"/>
          </a:p>
        </p:txBody>
      </p:sp>
      <p:sp>
        <p:nvSpPr>
          <p:cNvPr id="4" name="3 Rectángulo"/>
          <p:cNvSpPr/>
          <p:nvPr/>
        </p:nvSpPr>
        <p:spPr>
          <a:xfrm>
            <a:off x="251519" y="4611231"/>
            <a:ext cx="8507263" cy="2246769"/>
          </a:xfrm>
          <a:prstGeom prst="rect">
            <a:avLst/>
          </a:prstGeom>
        </p:spPr>
        <p:txBody>
          <a:bodyPr wrap="square">
            <a:spAutoFit/>
          </a:bodyPr>
          <a:lstStyle/>
          <a:p>
            <a:pPr algn="ctr"/>
            <a:r>
              <a:rPr lang="es-CO" sz="2800" u="sng" dirty="0"/>
              <a:t>Primero</a:t>
            </a:r>
            <a:r>
              <a:rPr lang="es-CO" sz="2800" dirty="0"/>
              <a:t>. Confió en Su Padre y </a:t>
            </a:r>
            <a:r>
              <a:rPr lang="es-CO" sz="2800" u="sng" dirty="0" smtClean="0"/>
              <a:t>Segundo</a:t>
            </a:r>
            <a:r>
              <a:rPr lang="es-CO" sz="2800" dirty="0" smtClean="0"/>
              <a:t>. </a:t>
            </a:r>
            <a:r>
              <a:rPr lang="es-CO" sz="2800" dirty="0"/>
              <a:t>Aceptó con gratitud Sus circunstancias, sabiendo que eran la voluntad de Su Padre para Él. </a:t>
            </a:r>
            <a:r>
              <a:rPr lang="es-CO" sz="2800" dirty="0" smtClean="0"/>
              <a:t>De la misma forma, Yo </a:t>
            </a:r>
            <a:r>
              <a:rPr lang="es-CO" sz="2800" dirty="0"/>
              <a:t>también puedo tener gozo y descanso al hacer estas dos </a:t>
            </a:r>
            <a:r>
              <a:rPr lang="es-CO" sz="2800" dirty="0" smtClean="0"/>
              <a:t>cosas.</a:t>
            </a:r>
            <a:endParaRPr lang="es-CO" sz="2800" dirty="0"/>
          </a:p>
        </p:txBody>
      </p:sp>
      <p:pic>
        <p:nvPicPr>
          <p:cNvPr id="7170" name="Picture 2" descr="http://encuentra.com/revista/wp-content/uploads/2013/01/JesusOrando-243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628800"/>
            <a:ext cx="2448272"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15116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Effect transition="in" filter="circle(in)">
                                      <p:cBhvr>
                                        <p:cTn id="10" dur="2000"/>
                                        <p:tgtEl>
                                          <p:spTgt spid="7170"/>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ppt_w</p:attrName>
                                        </p:attrNameLst>
                                      </p:cBhvr>
                                      <p:tavLst>
                                        <p:tav tm="0" fmla="#ppt_w*sin(2.5*pi*$)">
                                          <p:val>
                                            <p:fltVal val="0"/>
                                          </p:val>
                                        </p:tav>
                                        <p:tav tm="100000">
                                          <p:val>
                                            <p:fltVal val="1"/>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14129" y="1340769"/>
            <a:ext cx="5626968" cy="2880319"/>
          </a:xfrm>
        </p:spPr>
        <p:txBody>
          <a:bodyPr>
            <a:normAutofit fontScale="85000" lnSpcReduction="20000"/>
          </a:bodyPr>
          <a:lstStyle/>
          <a:p>
            <a:pPr marL="0" indent="0">
              <a:buNone/>
            </a:pPr>
            <a:r>
              <a:rPr lang="es-CO" dirty="0" smtClean="0"/>
              <a:t>Confiar </a:t>
            </a:r>
            <a:r>
              <a:rPr lang="es-CO" dirty="0"/>
              <a:t>en Dios significa mirar más allá de mis circunstancias y </a:t>
            </a:r>
            <a:r>
              <a:rPr lang="es-CO" dirty="0" smtClean="0"/>
              <a:t>no permitir que ellas se interpongan en mi relación con Dios</a:t>
            </a:r>
            <a:r>
              <a:rPr lang="es-CO" dirty="0"/>
              <a:t>. </a:t>
            </a:r>
            <a:endParaRPr lang="es-CO" dirty="0" smtClean="0"/>
          </a:p>
          <a:p>
            <a:pPr marL="0" indent="0">
              <a:buNone/>
            </a:pPr>
            <a:r>
              <a:rPr lang="es-CO" dirty="0" smtClean="0"/>
              <a:t>Recuerda que </a:t>
            </a:r>
            <a:r>
              <a:rPr lang="es-CO" dirty="0"/>
              <a:t>n</a:t>
            </a:r>
            <a:r>
              <a:rPr lang="es-CO" dirty="0" smtClean="0"/>
              <a:t>ada </a:t>
            </a:r>
            <a:r>
              <a:rPr lang="es-CO" dirty="0"/>
              <a:t>sucede aparte de Él. Él es absolutamente supremo. </a:t>
            </a:r>
            <a:r>
              <a:rPr lang="es-CO" dirty="0" smtClean="0"/>
              <a:t>Por tanto, no </a:t>
            </a:r>
            <a:r>
              <a:rPr lang="es-CO" dirty="0"/>
              <a:t>hay </a:t>
            </a:r>
            <a:r>
              <a:rPr lang="es-CO" dirty="0" smtClean="0"/>
              <a:t>cosas </a:t>
            </a:r>
            <a:r>
              <a:rPr lang="es-CO" dirty="0"/>
              <a:t>secundarias en la vida de un hijo de Dios</a:t>
            </a:r>
            <a:r>
              <a:rPr lang="es-CO" dirty="0" smtClean="0"/>
              <a:t>.</a:t>
            </a:r>
            <a:endParaRPr lang="es-CO" dirty="0"/>
          </a:p>
        </p:txBody>
      </p:sp>
      <p:pic>
        <p:nvPicPr>
          <p:cNvPr id="15364" name="Picture 4" descr="Confiar en Dios significa mirar más allá de mis circunstancias y ver a D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556792"/>
            <a:ext cx="2664296" cy="266429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456240" y="476672"/>
            <a:ext cx="6428128" cy="707886"/>
          </a:xfrm>
          <a:prstGeom prst="rect">
            <a:avLst/>
          </a:prstGeom>
        </p:spPr>
        <p:txBody>
          <a:bodyPr wrap="square">
            <a:spAutoFit/>
          </a:bodyPr>
          <a:lstStyle/>
          <a:p>
            <a:r>
              <a:rPr lang="es-CO" sz="4000" b="1" dirty="0"/>
              <a:t>Confiar en mi </a:t>
            </a:r>
            <a:r>
              <a:rPr lang="es-CO" sz="4000" b="1" dirty="0" smtClean="0"/>
              <a:t>Padre Celestial</a:t>
            </a:r>
            <a:endParaRPr lang="es-CO" sz="4000" b="1" dirty="0"/>
          </a:p>
        </p:txBody>
      </p:sp>
      <p:sp>
        <p:nvSpPr>
          <p:cNvPr id="5" name="4 Hexágono"/>
          <p:cNvSpPr/>
          <p:nvPr/>
        </p:nvSpPr>
        <p:spPr>
          <a:xfrm>
            <a:off x="395536" y="204138"/>
            <a:ext cx="1060704" cy="914400"/>
          </a:xfrm>
          <a:prstGeom prst="hexagon">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000" b="1" dirty="0"/>
              <a:t>1</a:t>
            </a:r>
            <a:endParaRPr lang="es-CO" sz="2400" b="1" dirty="0"/>
          </a:p>
        </p:txBody>
      </p:sp>
      <p:sp>
        <p:nvSpPr>
          <p:cNvPr id="6" name="5 Rectángulo"/>
          <p:cNvSpPr/>
          <p:nvPr/>
        </p:nvSpPr>
        <p:spPr>
          <a:xfrm>
            <a:off x="1115616" y="4581128"/>
            <a:ext cx="6264696" cy="1938992"/>
          </a:xfrm>
          <a:prstGeom prst="rect">
            <a:avLst/>
          </a:prstGeom>
        </p:spPr>
        <p:txBody>
          <a:bodyPr wrap="square">
            <a:spAutoFit/>
          </a:bodyPr>
          <a:lstStyle/>
          <a:p>
            <a:pPr algn="ctr"/>
            <a:r>
              <a:rPr lang="es-CO" sz="2400" dirty="0"/>
              <a:t>Mi trato es directamente con Dios, y no con mi trabajo, las personas o las cosas. Todo lo que me afecta llega a través de mi Padre. Creo en Su </a:t>
            </a:r>
            <a:r>
              <a:rPr lang="es-CO" sz="2400" dirty="0" smtClean="0"/>
              <a:t>Palabra y Dios </a:t>
            </a:r>
            <a:r>
              <a:rPr lang="es-CO" sz="2400" dirty="0"/>
              <a:t>hace que todo ayude para </a:t>
            </a:r>
            <a:r>
              <a:rPr lang="es-CO" sz="2400" dirty="0" smtClean="0"/>
              <a:t>el bien de los </a:t>
            </a:r>
            <a:r>
              <a:rPr lang="es-CO" sz="2400" dirty="0"/>
              <a:t>que le aman.</a:t>
            </a:r>
          </a:p>
        </p:txBody>
      </p:sp>
    </p:spTree>
    <p:extLst>
      <p:ext uri="{BB962C8B-B14F-4D97-AF65-F5344CB8AC3E}">
        <p14:creationId xmlns:p14="http://schemas.microsoft.com/office/powerpoint/2010/main" val="105888754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15364"/>
                                        </p:tgtEl>
                                        <p:attrNameLst>
                                          <p:attrName>style.visibility</p:attrName>
                                        </p:attrNameLst>
                                      </p:cBhvr>
                                      <p:to>
                                        <p:strVal val="visible"/>
                                      </p:to>
                                    </p:set>
                                    <p:animEffect transition="in" filter="wipe(down)">
                                      <p:cBhvr>
                                        <p:cTn id="41" dur="580">
                                          <p:stCondLst>
                                            <p:cond delay="0"/>
                                          </p:stCondLst>
                                        </p:cTn>
                                        <p:tgtEl>
                                          <p:spTgt spid="15364"/>
                                        </p:tgtEl>
                                      </p:cBhvr>
                                    </p:animEffect>
                                    <p:anim calcmode="lin" valueType="num">
                                      <p:cBhvr>
                                        <p:cTn id="42" dur="1822" tmFilter="0,0; 0.14,0.36; 0.43,0.73; 0.71,0.91; 1.0,1.0">
                                          <p:stCondLst>
                                            <p:cond delay="0"/>
                                          </p:stCondLst>
                                        </p:cTn>
                                        <p:tgtEl>
                                          <p:spTgt spid="15364"/>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5364"/>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5364"/>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5364"/>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5364"/>
                                        </p:tgtEl>
                                        <p:attrNameLst>
                                          <p:attrName>ppt_y</p:attrName>
                                        </p:attrNameLst>
                                      </p:cBhvr>
                                      <p:tavLst>
                                        <p:tav tm="0" fmla="#ppt_y-sin(pi*$)/81">
                                          <p:val>
                                            <p:fltVal val="0"/>
                                          </p:val>
                                        </p:tav>
                                        <p:tav tm="100000">
                                          <p:val>
                                            <p:fltVal val="1"/>
                                          </p:val>
                                        </p:tav>
                                      </p:tavLst>
                                    </p:anim>
                                    <p:animScale>
                                      <p:cBhvr>
                                        <p:cTn id="47" dur="26">
                                          <p:stCondLst>
                                            <p:cond delay="650"/>
                                          </p:stCondLst>
                                        </p:cTn>
                                        <p:tgtEl>
                                          <p:spTgt spid="15364"/>
                                        </p:tgtEl>
                                      </p:cBhvr>
                                      <p:to x="100000" y="60000"/>
                                    </p:animScale>
                                    <p:animScale>
                                      <p:cBhvr>
                                        <p:cTn id="48" dur="166" decel="50000">
                                          <p:stCondLst>
                                            <p:cond delay="676"/>
                                          </p:stCondLst>
                                        </p:cTn>
                                        <p:tgtEl>
                                          <p:spTgt spid="15364"/>
                                        </p:tgtEl>
                                      </p:cBhvr>
                                      <p:to x="100000" y="100000"/>
                                    </p:animScale>
                                    <p:animScale>
                                      <p:cBhvr>
                                        <p:cTn id="49" dur="26">
                                          <p:stCondLst>
                                            <p:cond delay="1312"/>
                                          </p:stCondLst>
                                        </p:cTn>
                                        <p:tgtEl>
                                          <p:spTgt spid="15364"/>
                                        </p:tgtEl>
                                      </p:cBhvr>
                                      <p:to x="100000" y="80000"/>
                                    </p:animScale>
                                    <p:animScale>
                                      <p:cBhvr>
                                        <p:cTn id="50" dur="166" decel="50000">
                                          <p:stCondLst>
                                            <p:cond delay="1338"/>
                                          </p:stCondLst>
                                        </p:cTn>
                                        <p:tgtEl>
                                          <p:spTgt spid="15364"/>
                                        </p:tgtEl>
                                      </p:cBhvr>
                                      <p:to x="100000" y="100000"/>
                                    </p:animScale>
                                    <p:animScale>
                                      <p:cBhvr>
                                        <p:cTn id="51" dur="26">
                                          <p:stCondLst>
                                            <p:cond delay="1642"/>
                                          </p:stCondLst>
                                        </p:cTn>
                                        <p:tgtEl>
                                          <p:spTgt spid="15364"/>
                                        </p:tgtEl>
                                      </p:cBhvr>
                                      <p:to x="100000" y="90000"/>
                                    </p:animScale>
                                    <p:animScale>
                                      <p:cBhvr>
                                        <p:cTn id="52" dur="166" decel="50000">
                                          <p:stCondLst>
                                            <p:cond delay="1668"/>
                                          </p:stCondLst>
                                        </p:cTn>
                                        <p:tgtEl>
                                          <p:spTgt spid="15364"/>
                                        </p:tgtEl>
                                      </p:cBhvr>
                                      <p:to x="100000" y="100000"/>
                                    </p:animScale>
                                    <p:animScale>
                                      <p:cBhvr>
                                        <p:cTn id="53" dur="26">
                                          <p:stCondLst>
                                            <p:cond delay="1808"/>
                                          </p:stCondLst>
                                        </p:cTn>
                                        <p:tgtEl>
                                          <p:spTgt spid="15364"/>
                                        </p:tgtEl>
                                      </p:cBhvr>
                                      <p:to x="100000" y="95000"/>
                                    </p:animScale>
                                    <p:animScale>
                                      <p:cBhvr>
                                        <p:cTn id="54" dur="166" decel="50000">
                                          <p:stCondLst>
                                            <p:cond delay="1834"/>
                                          </p:stCondLst>
                                        </p:cTn>
                                        <p:tgtEl>
                                          <p:spTgt spid="15364"/>
                                        </p:tgtEl>
                                      </p:cBhvr>
                                      <p:to x="100000" y="100000"/>
                                    </p:animScale>
                                  </p:childTnLst>
                                </p:cTn>
                              </p:par>
                            </p:childTnLst>
                          </p:cTn>
                        </p:par>
                      </p:childTnLst>
                    </p:cTn>
                  </p:par>
                  <p:par>
                    <p:cTn id="55" fill="hold">
                      <p:stCondLst>
                        <p:cond delay="indefinite"/>
                      </p:stCondLst>
                      <p:childTnLst>
                        <p:par>
                          <p:cTn id="56" fill="hold">
                            <p:stCondLst>
                              <p:cond delay="0"/>
                            </p:stCondLst>
                            <p:childTnLst>
                              <p:par>
                                <p:cTn id="57" presetID="21" presetClass="entr" presetSubtype="1" fill="hold" grpId="0" nodeType="click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heel(1)">
                                      <p:cBhvr>
                                        <p:cTn id="5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8229600" cy="1512168"/>
          </a:xfrm>
        </p:spPr>
        <p:txBody>
          <a:bodyPr>
            <a:normAutofit lnSpcReduction="10000"/>
          </a:bodyPr>
          <a:lstStyle/>
          <a:p>
            <a:r>
              <a:rPr lang="es-CO" dirty="0"/>
              <a:t>El testimonio de Jesús en los Evangelios es que tenía un Padre celestial que siempre estaba con Él. </a:t>
            </a:r>
          </a:p>
        </p:txBody>
      </p:sp>
      <p:sp>
        <p:nvSpPr>
          <p:cNvPr id="4" name="3 Rectángulo"/>
          <p:cNvSpPr/>
          <p:nvPr/>
        </p:nvSpPr>
        <p:spPr>
          <a:xfrm>
            <a:off x="251520" y="2111839"/>
            <a:ext cx="5760640" cy="2677656"/>
          </a:xfrm>
          <a:prstGeom prst="rect">
            <a:avLst/>
          </a:prstGeom>
        </p:spPr>
        <p:txBody>
          <a:bodyPr wrap="square">
            <a:spAutoFit/>
          </a:bodyPr>
          <a:lstStyle/>
          <a:p>
            <a:pPr algn="ctr"/>
            <a:r>
              <a:rPr lang="es-CO" sz="2400" dirty="0"/>
              <a:t>En una ocasión Jesús y Sus discípulos estaban en un pequeño bote cuando una tormenta violenta los azotó. Los discípulos temían por sus vidas, pero Jesús estaba tranquilamente durmiendo en el barco. Tenía un Padre en el cielo y confiaba en Su </a:t>
            </a:r>
            <a:r>
              <a:rPr lang="es-CO" sz="2400" dirty="0" smtClean="0"/>
              <a:t>Padre.</a:t>
            </a:r>
            <a:endParaRPr lang="es-CO" sz="2400" dirty="0"/>
          </a:p>
        </p:txBody>
      </p:sp>
      <p:pic>
        <p:nvPicPr>
          <p:cNvPr id="1026" name="Picture 2" descr="http://t0.gstatic.com/images?q=tbn:ANd9GcS7WqCPGbYMSpZioHvKd6CoWo0SNGLEljUoywOIog7Bu_ahkM8z9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111839"/>
            <a:ext cx="2736304" cy="267765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691680" y="5301208"/>
            <a:ext cx="5145608" cy="1384995"/>
          </a:xfrm>
          <a:prstGeom prst="rect">
            <a:avLst/>
          </a:prstGeom>
        </p:spPr>
        <p:txBody>
          <a:bodyPr wrap="square">
            <a:spAutoFit/>
          </a:bodyPr>
          <a:lstStyle/>
          <a:p>
            <a:pPr algn="ctr"/>
            <a:r>
              <a:rPr lang="es-CO" sz="2800" dirty="0" smtClean="0"/>
              <a:t>Yo </a:t>
            </a:r>
            <a:r>
              <a:rPr lang="es-CO" sz="2800" dirty="0"/>
              <a:t>también tengo un Padre en el cielo y puedo confiar en Él en las </a:t>
            </a:r>
            <a:r>
              <a:rPr lang="es-CO" sz="2800" i="1" dirty="0"/>
              <a:t>“tormentas de la vida”.</a:t>
            </a:r>
            <a:endParaRPr lang="es-CO" sz="2800" dirty="0"/>
          </a:p>
        </p:txBody>
      </p:sp>
    </p:spTree>
    <p:extLst>
      <p:ext uri="{BB962C8B-B14F-4D97-AF65-F5344CB8AC3E}">
        <p14:creationId xmlns:p14="http://schemas.microsoft.com/office/powerpoint/2010/main" val="293940016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ipe(down)">
                                      <p:cBhvr>
                                        <p:cTn id="10" dur="5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435280" cy="1143000"/>
          </a:xfrm>
        </p:spPr>
        <p:txBody>
          <a:bodyPr>
            <a:noAutofit/>
          </a:bodyPr>
          <a:lstStyle/>
          <a:p>
            <a:pPr algn="r"/>
            <a:r>
              <a:rPr lang="es-CO" sz="3600" b="1" dirty="0"/>
              <a:t>Aceptar con gratitud mis circunstancias como la voluntad del Padre para mí</a:t>
            </a:r>
          </a:p>
        </p:txBody>
      </p:sp>
      <p:sp>
        <p:nvSpPr>
          <p:cNvPr id="3" name="2 Marcador de contenido"/>
          <p:cNvSpPr>
            <a:spLocks noGrp="1"/>
          </p:cNvSpPr>
          <p:nvPr>
            <p:ph idx="1"/>
          </p:nvPr>
        </p:nvSpPr>
        <p:spPr>
          <a:xfrm>
            <a:off x="395536" y="1600201"/>
            <a:ext cx="5915000" cy="3412975"/>
          </a:xfrm>
        </p:spPr>
        <p:txBody>
          <a:bodyPr>
            <a:noAutofit/>
          </a:bodyPr>
          <a:lstStyle/>
          <a:p>
            <a:pPr marL="0" indent="0">
              <a:buNone/>
            </a:pPr>
            <a:r>
              <a:rPr lang="es-CO" sz="2400" dirty="0" smtClean="0"/>
              <a:t>Juan </a:t>
            </a:r>
            <a:r>
              <a:rPr lang="es-CO" sz="2400" dirty="0"/>
              <a:t>el Bautista </a:t>
            </a:r>
            <a:r>
              <a:rPr lang="es-CO" sz="2400" dirty="0" smtClean="0"/>
              <a:t>al estar encarcelado dudó </a:t>
            </a:r>
            <a:r>
              <a:rPr lang="es-CO" sz="2400" dirty="0"/>
              <a:t>del Señor </a:t>
            </a:r>
            <a:r>
              <a:rPr lang="es-CO" sz="2400" dirty="0" smtClean="0"/>
              <a:t>Jesús </a:t>
            </a:r>
            <a:r>
              <a:rPr lang="es-CO" sz="2400" b="1" dirty="0" smtClean="0">
                <a:solidFill>
                  <a:srgbClr val="FF0000"/>
                </a:solidFill>
              </a:rPr>
              <a:t>(lea Mat.11:2-6)</a:t>
            </a:r>
            <a:r>
              <a:rPr lang="es-CO" sz="2400" dirty="0" smtClean="0"/>
              <a:t>; pero después a pesar de las «</a:t>
            </a:r>
            <a:r>
              <a:rPr lang="es-CO" sz="2400" i="1" u="sng" dirty="0" smtClean="0"/>
              <a:t>circunstancias</a:t>
            </a:r>
            <a:r>
              <a:rPr lang="es-CO" sz="2400" dirty="0" smtClean="0"/>
              <a:t>» retomó la fe, y fue decapitado.</a:t>
            </a:r>
          </a:p>
          <a:p>
            <a:pPr marL="0" indent="0">
              <a:buNone/>
            </a:pPr>
            <a:r>
              <a:rPr lang="es-CO" sz="2400" dirty="0" smtClean="0"/>
              <a:t> Su </a:t>
            </a:r>
            <a:r>
              <a:rPr lang="es-CO" sz="2400" dirty="0"/>
              <a:t>propio pueblo rechazó a Jesús; </a:t>
            </a:r>
            <a:r>
              <a:rPr lang="es-CO" sz="2400" dirty="0" smtClean="0"/>
              <a:t>los </a:t>
            </a:r>
            <a:r>
              <a:rPr lang="es-CO" sz="2400" dirty="0"/>
              <a:t>líderes religiosos blasfemaron contra Jesús.</a:t>
            </a:r>
            <a:r>
              <a:rPr lang="es-CO" sz="2400" b="1" dirty="0"/>
              <a:t> </a:t>
            </a:r>
            <a:r>
              <a:rPr lang="es-CO" sz="2400" b="1" i="1" dirty="0">
                <a:latin typeface="Agency FB" pitchFamily="34" charset="0"/>
              </a:rPr>
              <a:t>Pero no se preocupó ni se </a:t>
            </a:r>
            <a:r>
              <a:rPr lang="es-CO" sz="2400" b="1" i="1" dirty="0" smtClean="0">
                <a:latin typeface="Agency FB" pitchFamily="34" charset="0"/>
              </a:rPr>
              <a:t>enojó, antes oraba por ellos </a:t>
            </a:r>
            <a:r>
              <a:rPr lang="es-CO" sz="2400" b="1" i="1" dirty="0" smtClean="0">
                <a:solidFill>
                  <a:srgbClr val="FF0000"/>
                </a:solidFill>
              </a:rPr>
              <a:t>(lea  Luc.23:34),</a:t>
            </a:r>
            <a:r>
              <a:rPr lang="es-CO" sz="2400" i="1" dirty="0" smtClean="0">
                <a:latin typeface="Agency FB" pitchFamily="34" charset="0"/>
              </a:rPr>
              <a:t> </a:t>
            </a:r>
            <a:r>
              <a:rPr lang="es-CO" sz="2400" b="1" i="1" dirty="0" smtClean="0">
                <a:latin typeface="Agency FB" pitchFamily="34" charset="0"/>
              </a:rPr>
              <a:t>Él </a:t>
            </a:r>
            <a:r>
              <a:rPr lang="es-CO" sz="2400" b="1" i="1" dirty="0">
                <a:latin typeface="Agency FB" pitchFamily="34" charset="0"/>
              </a:rPr>
              <a:t>daba gracias al Dios de los cielos y de la tierra</a:t>
            </a:r>
            <a:r>
              <a:rPr lang="es-CO" sz="2400" b="1" i="1" dirty="0" smtClean="0">
                <a:latin typeface="Agency FB" pitchFamily="34" charset="0"/>
              </a:rPr>
              <a:t>.</a:t>
            </a:r>
            <a:endParaRPr lang="es-CO" sz="2400" b="1" i="1" dirty="0">
              <a:latin typeface="Agency FB" pitchFamily="34" charset="0"/>
            </a:endParaRPr>
          </a:p>
        </p:txBody>
      </p:sp>
      <p:sp>
        <p:nvSpPr>
          <p:cNvPr id="4" name="3 Hexágono"/>
          <p:cNvSpPr/>
          <p:nvPr/>
        </p:nvSpPr>
        <p:spPr>
          <a:xfrm>
            <a:off x="153216" y="307504"/>
            <a:ext cx="1060704" cy="914400"/>
          </a:xfrm>
          <a:prstGeom prst="hexagon">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7200" b="1" dirty="0"/>
              <a:t>2</a:t>
            </a:r>
            <a:endParaRPr lang="es-CO" sz="2400" b="1" dirty="0"/>
          </a:p>
        </p:txBody>
      </p:sp>
      <p:sp>
        <p:nvSpPr>
          <p:cNvPr id="5" name="4 Rectángulo"/>
          <p:cNvSpPr/>
          <p:nvPr/>
        </p:nvSpPr>
        <p:spPr>
          <a:xfrm>
            <a:off x="395536" y="5409144"/>
            <a:ext cx="8568952" cy="1200329"/>
          </a:xfrm>
          <a:prstGeom prst="rect">
            <a:avLst/>
          </a:prstGeom>
        </p:spPr>
        <p:txBody>
          <a:bodyPr wrap="square">
            <a:spAutoFit/>
          </a:bodyPr>
          <a:lstStyle/>
          <a:p>
            <a:r>
              <a:rPr lang="es-CO" sz="2400" dirty="0"/>
              <a:t>¿Cómo pudo nuestro Señor dar gracias al Padre bajo circunstancias tan difíciles? Él vio todas las circunstancias como la voluntad del Padre para Él. Dijo:</a:t>
            </a:r>
            <a:r>
              <a:rPr lang="es-CO" sz="2400" b="1" i="1" dirty="0"/>
              <a:t> “Sí, Padre, porque así te agradó</a:t>
            </a:r>
            <a:r>
              <a:rPr lang="es-CO" sz="2400" b="1" i="1" dirty="0" smtClean="0"/>
              <a:t>”</a:t>
            </a:r>
            <a:r>
              <a:rPr lang="es-CO" sz="2400" dirty="0" smtClean="0">
                <a:solidFill>
                  <a:srgbClr val="FF0000"/>
                </a:solidFill>
              </a:rPr>
              <a:t>(</a:t>
            </a:r>
            <a:r>
              <a:rPr lang="es-CO" sz="2400" dirty="0">
                <a:solidFill>
                  <a:srgbClr val="FF0000"/>
                </a:solidFill>
              </a:rPr>
              <a:t>Mateo 11:26).</a:t>
            </a:r>
          </a:p>
        </p:txBody>
      </p:sp>
      <p:pic>
        <p:nvPicPr>
          <p:cNvPr id="2050" name="Picture 2" descr="http://t3.gstatic.com/images?q=tbn:ANd9GcTePcO1SbYFQW7Vt3plFA9-D40UNae0AeD6M5QzPlhsjLDdLv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628800"/>
            <a:ext cx="2592288"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11819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2050"/>
                                        </p:tgtEl>
                                        <p:attrNameLst>
                                          <p:attrName>style.visibility</p:attrName>
                                        </p:attrNameLst>
                                      </p:cBhvr>
                                      <p:to>
                                        <p:strVal val="visible"/>
                                      </p:to>
                                    </p:set>
                                    <p:anim calcmode="lin" valueType="num">
                                      <p:cBhvr>
                                        <p:cTn id="19" dur="500" fill="hold"/>
                                        <p:tgtEl>
                                          <p:spTgt spid="2050"/>
                                        </p:tgtEl>
                                        <p:attrNameLst>
                                          <p:attrName>ppt_w</p:attrName>
                                        </p:attrNameLst>
                                      </p:cBhvr>
                                      <p:tavLst>
                                        <p:tav tm="0">
                                          <p:val>
                                            <p:fltVal val="0"/>
                                          </p:val>
                                        </p:tav>
                                        <p:tav tm="100000">
                                          <p:val>
                                            <p:strVal val="#ppt_w"/>
                                          </p:val>
                                        </p:tav>
                                      </p:tavLst>
                                    </p:anim>
                                    <p:anim calcmode="lin" valueType="num">
                                      <p:cBhvr>
                                        <p:cTn id="20" dur="500" fill="hold"/>
                                        <p:tgtEl>
                                          <p:spTgt spid="2050"/>
                                        </p:tgtEl>
                                        <p:attrNameLst>
                                          <p:attrName>ppt_h</p:attrName>
                                        </p:attrNameLst>
                                      </p:cBhvr>
                                      <p:tavLst>
                                        <p:tav tm="0">
                                          <p:val>
                                            <p:fltVal val="0"/>
                                          </p:val>
                                        </p:tav>
                                        <p:tav tm="100000">
                                          <p:val>
                                            <p:strVal val="#ppt_h"/>
                                          </p:val>
                                        </p:tav>
                                      </p:tavLst>
                                    </p:anim>
                                    <p:animEffect transition="in" filter="fade">
                                      <p:cBhvr>
                                        <p:cTn id="21" dur="500"/>
                                        <p:tgtEl>
                                          <p:spTgt spid="2050"/>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789040"/>
            <a:ext cx="8229600" cy="2697163"/>
          </a:xfrm>
          <a:blipFill>
            <a:blip r:embed="rId2"/>
            <a:tile tx="0" ty="0" sx="100000" sy="100000" flip="none" algn="tl"/>
          </a:blipFill>
        </p:spPr>
        <p:txBody>
          <a:bodyPr>
            <a:normAutofit fontScale="92500" lnSpcReduction="20000"/>
          </a:bodyPr>
          <a:lstStyle/>
          <a:p>
            <a:pPr marL="0" indent="0" algn="ctr">
              <a:buNone/>
            </a:pPr>
            <a:r>
              <a:rPr lang="es-CO" dirty="0" smtClean="0"/>
              <a:t>Si </a:t>
            </a:r>
            <a:r>
              <a:rPr lang="es-CO" dirty="0"/>
              <a:t>yo deseo conocer el gozo y el descanso, no debo murmurar ni quejarme, sino decirle a mi Padre: </a:t>
            </a:r>
            <a:r>
              <a:rPr lang="es-CO" i="1" dirty="0"/>
              <a:t>“Padre, gracias porque sé que has permitido que esto venga a mí porque es Tu voluntad, y Tu voluntad es </a:t>
            </a:r>
            <a:r>
              <a:rPr lang="es-CO" i="1" dirty="0" smtClean="0"/>
              <a:t>para bien</a:t>
            </a:r>
            <a:r>
              <a:rPr lang="es-CO" i="1" dirty="0" smtClean="0"/>
              <a:t>”.</a:t>
            </a:r>
            <a:r>
              <a:rPr lang="es-CO" dirty="0"/>
              <a:t> </a:t>
            </a:r>
            <a:r>
              <a:rPr lang="es-CO" b="1" dirty="0" smtClean="0"/>
              <a:t>El </a:t>
            </a:r>
            <a:r>
              <a:rPr lang="es-CO" b="1" dirty="0"/>
              <a:t>secreto de una vida de gozo</a:t>
            </a:r>
            <a:r>
              <a:rPr lang="es-CO" dirty="0"/>
              <a:t> es ver a Dios en todas nuestras </a:t>
            </a:r>
            <a:r>
              <a:rPr lang="es-CO" dirty="0" smtClean="0"/>
              <a:t>circunstancias </a:t>
            </a:r>
            <a:r>
              <a:rPr lang="es-CO" b="1" dirty="0" smtClean="0">
                <a:solidFill>
                  <a:srgbClr val="FF0000"/>
                </a:solidFill>
              </a:rPr>
              <a:t>(lea Sant.5:13-14).</a:t>
            </a:r>
            <a:endParaRPr lang="es-CO" b="1" dirty="0">
              <a:solidFill>
                <a:srgbClr val="FF0000"/>
              </a:solidFill>
            </a:endParaRPr>
          </a:p>
          <a:p>
            <a:endParaRPr lang="es-CO" dirty="0"/>
          </a:p>
          <a:p>
            <a:endParaRPr lang="es-CO" dirty="0"/>
          </a:p>
        </p:txBody>
      </p:sp>
      <p:sp>
        <p:nvSpPr>
          <p:cNvPr id="4" name="3 Rectángulo"/>
          <p:cNvSpPr/>
          <p:nvPr/>
        </p:nvSpPr>
        <p:spPr>
          <a:xfrm>
            <a:off x="179512" y="382013"/>
            <a:ext cx="5616624" cy="2677656"/>
          </a:xfrm>
          <a:prstGeom prst="rect">
            <a:avLst/>
          </a:prstGeom>
          <a:blipFill>
            <a:blip r:embed="rId3"/>
            <a:tile tx="0" ty="0" sx="100000" sy="100000" flip="none" algn="tl"/>
          </a:blipFill>
        </p:spPr>
        <p:txBody>
          <a:bodyPr wrap="square">
            <a:spAutoFit/>
          </a:bodyPr>
          <a:lstStyle/>
          <a:p>
            <a:pPr algn="ctr"/>
            <a:r>
              <a:rPr lang="es-CO" sz="2400" dirty="0"/>
              <a:t>Aun al enfrentar la muerte en la cruz, el Señor Jesús no miró a los hombres malos que lo odiaban y que tenían intenciones de matarlo. Ni siquiera miró a Satanás que estaba detrás de todo. Más bien, dijo: </a:t>
            </a:r>
            <a:r>
              <a:rPr lang="es-CO" sz="2400" b="1" i="1" dirty="0"/>
              <a:t>“La copa que el Padre me ha dado, ¿no la he de beber?”</a:t>
            </a:r>
            <a:r>
              <a:rPr lang="es-CO" sz="2400" dirty="0"/>
              <a:t> </a:t>
            </a:r>
            <a:r>
              <a:rPr lang="es-CO" sz="2400" b="1" dirty="0">
                <a:solidFill>
                  <a:srgbClr val="FF0000"/>
                </a:solidFill>
              </a:rPr>
              <a:t>(Juan 18:11).</a:t>
            </a:r>
          </a:p>
        </p:txBody>
      </p:sp>
      <p:pic>
        <p:nvPicPr>
          <p:cNvPr id="1026" name="Picture 2" descr="http://edant.clarin.com/diario/2006/03/31/thumb/t037dh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188640"/>
            <a:ext cx="2476500" cy="2905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54012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t1.gstatic.com/images?q=tbn:ANd9GcSRwLjKKue_equCKs-TAATEDmvnYkrgTFI208xKXU8BP2CNIPO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412776"/>
            <a:ext cx="7992888" cy="5040560"/>
          </a:xfrm>
          <a:prstGeom prst="rect">
            <a:avLst/>
          </a:prstGeom>
          <a:noFill/>
          <a:extLst>
            <a:ext uri="{909E8E84-426E-40DD-AFC4-6F175D3DCCD1}">
              <a14:hiddenFill xmlns:a14="http://schemas.microsoft.com/office/drawing/2010/main">
                <a:solidFill>
                  <a:srgbClr val="FFFFFF"/>
                </a:solidFill>
              </a14:hiddenFill>
            </a:ext>
          </a:extLst>
        </p:spPr>
      </p:pic>
      <p:sp>
        <p:nvSpPr>
          <p:cNvPr id="4" name="3 Título"/>
          <p:cNvSpPr>
            <a:spLocks noGrp="1"/>
          </p:cNvSpPr>
          <p:nvPr>
            <p:ph type="title"/>
          </p:nvPr>
        </p:nvSpPr>
        <p:spPr/>
        <p:txBody>
          <a:bodyPr/>
          <a:lstStyle/>
          <a:p>
            <a:r>
              <a:rPr lang="es-CO" b="1" i="1" dirty="0" smtClean="0">
                <a:solidFill>
                  <a:srgbClr val="FF0000"/>
                </a:solidFill>
              </a:rPr>
              <a:t>Texto para memorizar:</a:t>
            </a:r>
            <a:endParaRPr lang="es-CO" b="1" i="1" dirty="0">
              <a:solidFill>
                <a:srgbClr val="FF0000"/>
              </a:solidFill>
            </a:endParaRPr>
          </a:p>
        </p:txBody>
      </p:sp>
    </p:spTree>
    <p:extLst>
      <p:ext uri="{BB962C8B-B14F-4D97-AF65-F5344CB8AC3E}">
        <p14:creationId xmlns:p14="http://schemas.microsoft.com/office/powerpoint/2010/main" val="814023907"/>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80020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a:bodyPr>
          <a:lstStyle/>
          <a:p>
            <a:pPr marL="0" indent="0" algn="ctr">
              <a:buNone/>
            </a:pPr>
            <a:r>
              <a:rPr lang="es-CO" dirty="0" smtClean="0"/>
              <a:t>Finalmente,</a:t>
            </a:r>
            <a:r>
              <a:rPr lang="es-CO" dirty="0"/>
              <a:t> </a:t>
            </a:r>
            <a:r>
              <a:rPr lang="es-CO" dirty="0" smtClean="0"/>
              <a:t>recordemos las Palabras del Testigo Fiel y Verdadero: «</a:t>
            </a:r>
            <a:r>
              <a:rPr lang="es-CO" i="1" dirty="0" smtClean="0">
                <a:latin typeface="Agency FB" pitchFamily="34" charset="0"/>
              </a:rPr>
              <a:t>Yo </a:t>
            </a:r>
            <a:r>
              <a:rPr lang="es-CO" i="1" dirty="0">
                <a:latin typeface="Agency FB" pitchFamily="34" charset="0"/>
              </a:rPr>
              <a:t>vengo pronto. Retén lo que tienes para que nadie tome tu corona</a:t>
            </a:r>
            <a:r>
              <a:rPr lang="es-CO" i="1" dirty="0" smtClean="0">
                <a:latin typeface="Agency FB" pitchFamily="34" charset="0"/>
              </a:rPr>
              <a:t>.</a:t>
            </a:r>
            <a:endParaRPr lang="es-CO" i="1" dirty="0" smtClean="0">
              <a:latin typeface="Agency FB" pitchFamily="34" charset="0"/>
            </a:endParaRPr>
          </a:p>
        </p:txBody>
      </p:sp>
      <p:sp>
        <p:nvSpPr>
          <p:cNvPr id="2" name="1 Rectángulo"/>
          <p:cNvSpPr/>
          <p:nvPr/>
        </p:nvSpPr>
        <p:spPr>
          <a:xfrm>
            <a:off x="323528" y="2492896"/>
            <a:ext cx="4572000" cy="3539430"/>
          </a:xfrm>
          <a:prstGeom prst="rect">
            <a:avLst/>
          </a:prstGeom>
        </p:spPr>
        <p:txBody>
          <a:bodyPr>
            <a:spAutoFit/>
          </a:bodyPr>
          <a:lstStyle/>
          <a:p>
            <a:pPr algn="ctr"/>
            <a:r>
              <a:rPr lang="es-CO" sz="2800" i="1" dirty="0">
                <a:latin typeface="Agency FB" pitchFamily="34" charset="0"/>
              </a:rPr>
              <a:t>Al que venza, yo le haré columna en el templo de mi Dios, y nunca jamás saldrá fuera. Y escribiré sobre él el nombre de mi Dios, y el nombre de la ciudad de mi Dios—la nueva Jerusalén que desciende del cielo, enviada por mi Dios— y mi nombre nuevo</a:t>
            </a:r>
            <a:r>
              <a:rPr lang="es-CO" sz="2800" dirty="0"/>
              <a:t>» </a:t>
            </a:r>
            <a:r>
              <a:rPr lang="es-CO" sz="2800" b="1" dirty="0">
                <a:solidFill>
                  <a:srgbClr val="FF0000"/>
                </a:solidFill>
              </a:rPr>
              <a:t>(Apoc.3:11,12).</a:t>
            </a:r>
            <a:endParaRPr lang="es-CO" sz="2800" b="1" dirty="0">
              <a:solidFill>
                <a:srgbClr val="FF0000"/>
              </a:solidFill>
            </a:endParaRPr>
          </a:p>
        </p:txBody>
      </p:sp>
      <p:pic>
        <p:nvPicPr>
          <p:cNvPr id="1026" name="Picture 2" descr="http://juventudcristiana.files.wordpress.com/2009/11/reten20lo20que20tienes20que20nadie20tome20tu20coro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492896"/>
            <a:ext cx="3851920" cy="3691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076972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429000"/>
            <a:ext cx="4968552" cy="3168352"/>
          </a:xfrm>
        </p:spPr>
        <p:txBody>
          <a:bodyPr>
            <a:normAutofit fontScale="92500" lnSpcReduction="10000"/>
          </a:bodyPr>
          <a:lstStyle/>
          <a:p>
            <a:pPr marL="0" indent="0" algn="ctr">
              <a:buNone/>
            </a:pPr>
            <a:r>
              <a:rPr lang="es-CO" b="1" dirty="0">
                <a:solidFill>
                  <a:srgbClr val="FF0000"/>
                </a:solidFill>
              </a:rPr>
              <a:t>Que Dios le bendiga es mi deseo y oración, y que ojala, con el poder del Espíritu Santo, usted y yo podamos obtener la </a:t>
            </a:r>
            <a:r>
              <a:rPr lang="es-CO" sz="2000" dirty="0">
                <a:latin typeface="Algerian" pitchFamily="82" charset="0"/>
              </a:rPr>
              <a:t>Victoria </a:t>
            </a:r>
            <a:r>
              <a:rPr lang="es-CO" sz="2000" dirty="0"/>
              <a:t>SOBRE LAS </a:t>
            </a:r>
            <a:r>
              <a:rPr lang="es-CO" sz="2000" dirty="0">
                <a:effectLst>
                  <a:outerShdw blurRad="38100" dist="38100" dir="2700000" algn="tl">
                    <a:srgbClr val="000000">
                      <a:alpha val="43137"/>
                    </a:srgbClr>
                  </a:outerShdw>
                </a:effectLst>
                <a:latin typeface="Algerian" pitchFamily="82" charset="0"/>
              </a:rPr>
              <a:t>CIRCUNSTANCIAS.</a:t>
            </a:r>
            <a:r>
              <a:rPr lang="es-CO" dirty="0">
                <a:effectLst>
                  <a:outerShdw blurRad="38100" dist="38100" dir="2700000" algn="tl">
                    <a:srgbClr val="000000">
                      <a:alpha val="43137"/>
                    </a:srgbClr>
                  </a:outerShdw>
                </a:effectLst>
                <a:latin typeface="Algerian" pitchFamily="82" charset="0"/>
              </a:rPr>
              <a:t> </a:t>
            </a:r>
            <a:r>
              <a:rPr lang="es-CO" b="1" dirty="0">
                <a:solidFill>
                  <a:srgbClr val="FF0000"/>
                </a:solidFill>
              </a:rPr>
              <a:t>En el nombre de Cristo Jesús. Amen.</a:t>
            </a:r>
          </a:p>
        </p:txBody>
      </p:sp>
      <p:pic>
        <p:nvPicPr>
          <p:cNvPr id="3074" name="Picture 2" descr="http://t1.gstatic.com/images?q=tbn:ANd9GcSVOuATLwam1qBoBSX9lIiTqarwWXY2PFwOuF0lI27mu7haPH0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188640"/>
            <a:ext cx="4032448" cy="296798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1.gstatic.com/images?q=tbn:ANd9GcRfcPIgLDLXPhmaznANabCkvD3Y2eHdPaFLGGWZ35JC6rPKE98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3645024"/>
            <a:ext cx="3547095" cy="2783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24374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p:cTn id="12" dur="500" fill="hold"/>
                                        <p:tgtEl>
                                          <p:spTgt spid="3076"/>
                                        </p:tgtEl>
                                        <p:attrNameLst>
                                          <p:attrName>ppt_w</p:attrName>
                                        </p:attrNameLst>
                                      </p:cBhvr>
                                      <p:tavLst>
                                        <p:tav tm="0">
                                          <p:val>
                                            <p:fltVal val="0"/>
                                          </p:val>
                                        </p:tav>
                                        <p:tav tm="100000">
                                          <p:val>
                                            <p:strVal val="#ppt_w"/>
                                          </p:val>
                                        </p:tav>
                                      </p:tavLst>
                                    </p:anim>
                                    <p:anim calcmode="lin" valueType="num">
                                      <p:cBhvr>
                                        <p:cTn id="13" dur="500" fill="hold"/>
                                        <p:tgtEl>
                                          <p:spTgt spid="3076"/>
                                        </p:tgtEl>
                                        <p:attrNameLst>
                                          <p:attrName>ppt_h</p:attrName>
                                        </p:attrNameLst>
                                      </p:cBhvr>
                                      <p:tavLst>
                                        <p:tav tm="0">
                                          <p:val>
                                            <p:fltVal val="0"/>
                                          </p:val>
                                        </p:tav>
                                        <p:tav tm="100000">
                                          <p:val>
                                            <p:strVal val="#ppt_h"/>
                                          </p:val>
                                        </p:tav>
                                      </p:tavLst>
                                    </p:anim>
                                    <p:animEffect transition="in" filter="fade">
                                      <p:cBhvr>
                                        <p:cTn id="14"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792</TotalTime>
  <Words>1633</Words>
  <Application>Microsoft Office PowerPoint</Application>
  <PresentationFormat>Presentación en pantalla (4:3)</PresentationFormat>
  <Paragraphs>112</Paragraphs>
  <Slides>32</Slides>
  <Notes>0</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Tema de Office</vt:lpstr>
      <vt:lpstr>Victoria   SOBRE LAS  CIRCUNSTANCIAS</vt:lpstr>
      <vt:lpstr>Victoria SOBRE Las CIRCUNSTANCIAS</vt:lpstr>
      <vt:lpstr>Presentación de PowerPoint</vt:lpstr>
      <vt:lpstr>Presentación de PowerPoint</vt:lpstr>
      <vt:lpstr>Presentación de PowerPoint</vt:lpstr>
      <vt:lpstr>Presentación de PowerPoint</vt:lpstr>
      <vt:lpstr>Presentación de PowerPoint</vt:lpstr>
      <vt:lpstr>Presentación de PowerPoint</vt:lpstr>
      <vt:lpstr>Cinco Pasos hacia la victoria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El Secreto del cristiano para una vida de gozo </vt:lpstr>
      <vt:lpstr>Presentación de PowerPoint</vt:lpstr>
      <vt:lpstr>Presentación de PowerPoint</vt:lpstr>
      <vt:lpstr>Aceptar con gratitud mis circunstancias como la voluntad del Padre para mí</vt:lpstr>
      <vt:lpstr>Presentación de PowerPoint</vt:lpstr>
      <vt:lpstr>Texto para memorizar:</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VICRORIA  SOBRE LAS  CIRCUNSTANCIAS</dc:title>
  <dc:creator>FAMILIA FIERRO CH</dc:creator>
  <cp:lastModifiedBy>FAMILIA FIERRO CH</cp:lastModifiedBy>
  <cp:revision>134</cp:revision>
  <dcterms:created xsi:type="dcterms:W3CDTF">2012-11-05T23:07:12Z</dcterms:created>
  <dcterms:modified xsi:type="dcterms:W3CDTF">2013-08-07T03:20:50Z</dcterms:modified>
</cp:coreProperties>
</file>